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1" r:id="rId5"/>
    <p:sldMasterId id="2147483654" r:id="rId6"/>
  </p:sldMasterIdLst>
  <p:notesMasterIdLst>
    <p:notesMasterId r:id="rId47"/>
  </p:notesMasterIdLst>
  <p:handoutMasterIdLst>
    <p:handoutMasterId r:id="rId48"/>
  </p:handoutMasterIdLst>
  <p:sldIdLst>
    <p:sldId id="338" r:id="rId7"/>
    <p:sldId id="494" r:id="rId8"/>
    <p:sldId id="562" r:id="rId9"/>
    <p:sldId id="537" r:id="rId10"/>
    <p:sldId id="563" r:id="rId11"/>
    <p:sldId id="567" r:id="rId12"/>
    <p:sldId id="569" r:id="rId13"/>
    <p:sldId id="570" r:id="rId14"/>
    <p:sldId id="572" r:id="rId15"/>
    <p:sldId id="574" r:id="rId16"/>
    <p:sldId id="545" r:id="rId17"/>
    <p:sldId id="536" r:id="rId18"/>
    <p:sldId id="540" r:id="rId19"/>
    <p:sldId id="565" r:id="rId20"/>
    <p:sldId id="566" r:id="rId21"/>
    <p:sldId id="549" r:id="rId22"/>
    <p:sldId id="538" r:id="rId23"/>
    <p:sldId id="542" r:id="rId24"/>
    <p:sldId id="551" r:id="rId25"/>
    <p:sldId id="575" r:id="rId26"/>
    <p:sldId id="576" r:id="rId27"/>
    <p:sldId id="577" r:id="rId28"/>
    <p:sldId id="578" r:id="rId29"/>
    <p:sldId id="579" r:id="rId30"/>
    <p:sldId id="580" r:id="rId31"/>
    <p:sldId id="581" r:id="rId32"/>
    <p:sldId id="582" r:id="rId33"/>
    <p:sldId id="556" r:id="rId34"/>
    <p:sldId id="583" r:id="rId35"/>
    <p:sldId id="585" r:id="rId36"/>
    <p:sldId id="557" r:id="rId37"/>
    <p:sldId id="564" r:id="rId38"/>
    <p:sldId id="586" r:id="rId39"/>
    <p:sldId id="587" r:id="rId40"/>
    <p:sldId id="588" r:id="rId41"/>
    <p:sldId id="589" r:id="rId42"/>
    <p:sldId id="590" r:id="rId43"/>
    <p:sldId id="591" r:id="rId44"/>
    <p:sldId id="592" r:id="rId45"/>
    <p:sldId id="593" r:id="rId46"/>
  </p:sldIdLst>
  <p:sldSz cx="9144000" cy="6858000" type="screen4x3"/>
  <p:notesSz cx="9939338" cy="6807200"/>
  <p:custDataLst>
    <p:tags r:id="rId49"/>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p15:clr>
            <a:srgbClr val="A4A3A4"/>
          </p15:clr>
        </p15:guide>
        <p15:guide id="2" pos="220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gung Yuda Pratama  - bdse-0922-076" initials="AYPb00" lastIdx="1" clrIdx="0">
    <p:extLst>
      <p:ext uri="{19B8F6BF-5375-455C-9EA6-DF929625EA0E}">
        <p15:presenceInfo xmlns:p15="http://schemas.microsoft.com/office/powerpoint/2012/main" userId="S::bdse-0922-076@learning.educlaas.com::e83a2d2b-2fad-45f2-b0f5-9c5c9af90a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3" autoAdjust="0"/>
    <p:restoredTop sz="95250" autoAdjust="0"/>
  </p:normalViewPr>
  <p:slideViewPr>
    <p:cSldViewPr snapToObjects="1" showGuides="1">
      <p:cViewPr varScale="1">
        <p:scale>
          <a:sx n="70" d="100"/>
          <a:sy n="70" d="100"/>
        </p:scale>
        <p:origin x="1182" y="60"/>
      </p:cViewPr>
      <p:guideLst>
        <p:guide orient="horz" pos="2614"/>
        <p:guide pos="220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5/9/2023</a:t>
            </a:fld>
            <a:endParaRPr lang="en-US" altLang="en-US"/>
          </a:p>
        </p:txBody>
      </p:sp>
      <p:sp>
        <p:nvSpPr>
          <p:cNvPr id="4" name="Footer Placeholder 3">
            <a:extLst>
              <a:ext uri="{FF2B5EF4-FFF2-40B4-BE49-F238E27FC236}">
                <a16:creationId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5/9/2023</a:t>
            </a:fld>
            <a:endParaRPr lang="en-US" altLang="en-US"/>
          </a:p>
        </p:txBody>
      </p:sp>
      <p:sp>
        <p:nvSpPr>
          <p:cNvPr id="4" name="Slide Image Placeholder 3">
            <a:extLst>
              <a:ext uri="{FF2B5EF4-FFF2-40B4-BE49-F238E27FC236}">
                <a16:creationId xmlns:a16="http://schemas.microsoft.com/office/drawing/2014/main" id="{D456ECF8-1E2B-455B-9DC0-85BB74547141}"/>
              </a:ext>
            </a:extLst>
          </p:cNvPr>
          <p:cNvSpPr>
            <a:spLocks noGrp="1" noRot="1" noChangeAspect="1"/>
          </p:cNvSpPr>
          <p:nvPr>
            <p:ph type="sldImg" idx="2"/>
          </p:nvPr>
        </p:nvSpPr>
        <p:spPr>
          <a:xfrm>
            <a:off x="3268663" y="511175"/>
            <a:ext cx="34020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extLst>
      <p:ext uri="{BB962C8B-B14F-4D97-AF65-F5344CB8AC3E}">
        <p14:creationId xmlns:p14="http://schemas.microsoft.com/office/powerpoint/2010/main" val="34459550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2</a:t>
            </a:fld>
            <a:endParaRPr lang="en-US" altLang="en-US"/>
          </a:p>
        </p:txBody>
      </p:sp>
    </p:spTree>
    <p:extLst>
      <p:ext uri="{BB962C8B-B14F-4D97-AF65-F5344CB8AC3E}">
        <p14:creationId xmlns:p14="http://schemas.microsoft.com/office/powerpoint/2010/main" val="9975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3</a:t>
            </a:fld>
            <a:endParaRPr lang="en-US" altLang="en-US"/>
          </a:p>
        </p:txBody>
      </p:sp>
    </p:spTree>
    <p:extLst>
      <p:ext uri="{BB962C8B-B14F-4D97-AF65-F5344CB8AC3E}">
        <p14:creationId xmlns:p14="http://schemas.microsoft.com/office/powerpoint/2010/main" val="13714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CC49FBEB-E28E-467F-B589-B691FC552E9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28600"/>
            <a:ext cx="88947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F914CA09-5CA4-434F-9526-F5E0FC74C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9738" y="252413"/>
            <a:ext cx="20812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0"/>
            <a:ext cx="3048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263" y="1027113"/>
            <a:ext cx="25987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hyperlink" Target="mailto:john@gmail.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49088" y="2667000"/>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US" dirty="0"/>
              <a:t>Design, Develop, Implement, Test &amp; Document Used Car Sales Portal Website</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72752"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dirty="0">
                <a:solidFill>
                  <a:srgbClr val="93176C"/>
                </a:solidFill>
                <a:latin typeface="Calibri" panose="020F0502020204030204" pitchFamily="34" charset="0"/>
              </a:rPr>
              <a:t>Module Project</a:t>
            </a:r>
            <a:endParaRPr lang="en-GB" altLang="en-US" sz="1500" dirty="0">
              <a:solidFill>
                <a:srgbClr val="93176C"/>
              </a:solidFill>
              <a:latin typeface="Calibri" panose="020F0502020204030204" pitchFamily="34" charset="0"/>
            </a:endParaRPr>
          </a:p>
        </p:txBody>
      </p:sp>
      <p:sp>
        <p:nvSpPr>
          <p:cNvPr id="5" name="Title 1">
            <a:extLst>
              <a:ext uri="{FF2B5EF4-FFF2-40B4-BE49-F238E27FC236}">
                <a16:creationId xmlns:a16="http://schemas.microsoft.com/office/drawing/2014/main" id="{3D1E2B7E-1984-4A38-B999-D3FC5F0148C2}"/>
              </a:ext>
            </a:extLst>
          </p:cNvPr>
          <p:cNvSpPr txBox="1">
            <a:spLocks/>
          </p:cNvSpPr>
          <p:nvPr/>
        </p:nvSpPr>
        <p:spPr bwMode="auto">
          <a:xfrm>
            <a:off x="99888"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04 April 2023</a:t>
            </a:r>
          </a:p>
          <a:p>
            <a:pPr>
              <a:lnSpc>
                <a:spcPts val="1800"/>
              </a:lnSpc>
              <a:spcBef>
                <a:spcPts val="200"/>
              </a:spcBef>
              <a:spcAft>
                <a:spcPts val="200"/>
              </a:spcAft>
              <a:defRPr/>
            </a:pPr>
            <a:r>
              <a:rPr lang="en-US" altLang="en-US" sz="1400" b="1" dirty="0">
                <a:latin typeface="+mn-lt"/>
              </a:rPr>
              <a:t>End Date		: 06 Mei 2023</a:t>
            </a:r>
          </a:p>
          <a:p>
            <a:pPr>
              <a:lnSpc>
                <a:spcPts val="1800"/>
              </a:lnSpc>
              <a:spcBef>
                <a:spcPts val="200"/>
              </a:spcBef>
              <a:spcAft>
                <a:spcPts val="200"/>
              </a:spcAft>
              <a:defRPr/>
            </a:pPr>
            <a:r>
              <a:rPr lang="en-US" altLang="en-US" sz="1400" b="1" dirty="0">
                <a:latin typeface="+mn-lt"/>
              </a:rPr>
              <a:t>Submission Date	:0</a:t>
            </a:r>
            <a:r>
              <a:rPr lang="id-ID" altLang="en-US" sz="1400" b="1" dirty="0">
                <a:latin typeface="+mn-lt"/>
              </a:rPr>
              <a:t>8</a:t>
            </a:r>
            <a:r>
              <a:rPr lang="en-US" altLang="en-US" sz="1400" b="1" dirty="0">
                <a:latin typeface="+mn-lt"/>
              </a:rPr>
              <a:t>/05/2023</a:t>
            </a:r>
            <a:endParaRPr lang="en-US" altLang="en-US" sz="1400" dirty="0">
              <a:latin typeface="+mn-lt"/>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03087" y="3933825"/>
            <a:ext cx="7345363" cy="719138"/>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Module: </a:t>
            </a:r>
            <a:r>
              <a:rPr lang="en-US" altLang="en-US" sz="1400" dirty="0">
                <a:latin typeface="+mn-lt"/>
              </a:rPr>
              <a:t> </a:t>
            </a:r>
            <a:r>
              <a:rPr lang="en-US" sz="1400" dirty="0"/>
              <a:t>Application Development &amp; Process</a:t>
            </a:r>
          </a:p>
        </p:txBody>
      </p:sp>
      <p:sp>
        <p:nvSpPr>
          <p:cNvPr id="7" name="Title 1">
            <a:extLst>
              <a:ext uri="{FF2B5EF4-FFF2-40B4-BE49-F238E27FC236}">
                <a16:creationId xmlns:a16="http://schemas.microsoft.com/office/drawing/2014/main" id="{3AAE6609-8189-419A-853E-0A3E5EB230FA}"/>
              </a:ext>
            </a:extLst>
          </p:cNvPr>
          <p:cNvSpPr txBox="1">
            <a:spLocks/>
          </p:cNvSpPr>
          <p:nvPr/>
        </p:nvSpPr>
        <p:spPr bwMode="auto">
          <a:xfrm>
            <a:off x="4280098"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a:t>
            </a:r>
            <a:r>
              <a:rPr lang="id-ID" altLang="en-US" sz="1400" b="1" dirty="0">
                <a:latin typeface="+mn-lt"/>
              </a:rPr>
              <a:t>Agung Yuda Pratama</a:t>
            </a:r>
            <a:endParaRPr lang="en-US" altLang="en-US" sz="1400" b="1" dirty="0">
              <a:latin typeface="+mn-lt"/>
            </a:endParaRPr>
          </a:p>
          <a:p>
            <a:pPr>
              <a:lnSpc>
                <a:spcPts val="1800"/>
              </a:lnSpc>
              <a:spcBef>
                <a:spcPts val="200"/>
              </a:spcBef>
              <a:spcAft>
                <a:spcPts val="200"/>
              </a:spcAft>
              <a:defRPr/>
            </a:pPr>
            <a:r>
              <a:rPr lang="en-US" altLang="en-US" sz="1400" b="1" dirty="0">
                <a:latin typeface="+mn-lt"/>
              </a:rPr>
              <a:t>Enrollment ID	: bdse0922-0</a:t>
            </a:r>
            <a:r>
              <a:rPr lang="id-ID" altLang="en-US" sz="1400" b="1" dirty="0">
                <a:latin typeface="+mn-lt"/>
              </a:rPr>
              <a:t>76</a:t>
            </a:r>
            <a:r>
              <a:rPr lang="en-US" altLang="en-US" sz="1400" b="1" dirty="0">
                <a:latin typeface="+mn-lt"/>
              </a:rPr>
              <a:t>	</a:t>
            </a:r>
          </a:p>
          <a:p>
            <a:pPr>
              <a:lnSpc>
                <a:spcPts val="1800"/>
              </a:lnSpc>
              <a:spcBef>
                <a:spcPts val="200"/>
              </a:spcBef>
              <a:spcAft>
                <a:spcPts val="200"/>
              </a:spcAft>
              <a:defRPr/>
            </a:pPr>
            <a:r>
              <a:rPr lang="en-US" altLang="en-US" sz="1400" b="1" dirty="0">
                <a:latin typeface="+mn-lt"/>
              </a:rPr>
              <a:t>Presentation Date	:</a:t>
            </a:r>
            <a:endParaRPr lang="en-US" altLang="en-US" sz="14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4C37-57EC-01BB-26E5-5CC47977FE54}"/>
              </a:ext>
            </a:extLst>
          </p:cNvPr>
          <p:cNvSpPr>
            <a:spLocks noGrp="1"/>
          </p:cNvSpPr>
          <p:nvPr>
            <p:ph type="title"/>
          </p:nvPr>
        </p:nvSpPr>
        <p:spPr/>
        <p:txBody>
          <a:bodyPr/>
          <a:lstStyle/>
          <a:p>
            <a:endParaRPr lang="en-ID"/>
          </a:p>
        </p:txBody>
      </p:sp>
      <p:graphicFrame>
        <p:nvGraphicFramePr>
          <p:cNvPr id="3" name="Table 2">
            <a:extLst>
              <a:ext uri="{FF2B5EF4-FFF2-40B4-BE49-F238E27FC236}">
                <a16:creationId xmlns:a16="http://schemas.microsoft.com/office/drawing/2014/main" id="{0B12BFC8-659E-3DC8-CA02-5B1A5575DBCE}"/>
              </a:ext>
            </a:extLst>
          </p:cNvPr>
          <p:cNvGraphicFramePr>
            <a:graphicFrameLocks noGrp="1"/>
          </p:cNvGraphicFramePr>
          <p:nvPr>
            <p:extLst>
              <p:ext uri="{D42A27DB-BD31-4B8C-83A1-F6EECF244321}">
                <p14:modId xmlns:p14="http://schemas.microsoft.com/office/powerpoint/2010/main" val="561558876"/>
              </p:ext>
            </p:extLst>
          </p:nvPr>
        </p:nvGraphicFramePr>
        <p:xfrm>
          <a:off x="1907704" y="1147595"/>
          <a:ext cx="5005573" cy="5305743"/>
        </p:xfrm>
        <a:graphic>
          <a:graphicData uri="http://schemas.openxmlformats.org/drawingml/2006/table">
            <a:tbl>
              <a:tblPr firstRow="1" firstCol="1" bandRow="1">
                <a:tableStyleId>{F5AB1C69-6EDB-4FF4-983F-18BD219EF322}</a:tableStyleId>
              </a:tblPr>
              <a:tblGrid>
                <a:gridCol w="1248497">
                  <a:extLst>
                    <a:ext uri="{9D8B030D-6E8A-4147-A177-3AD203B41FA5}">
                      <a16:colId xmlns:a16="http://schemas.microsoft.com/office/drawing/2014/main" val="4110370922"/>
                    </a:ext>
                  </a:extLst>
                </a:gridCol>
                <a:gridCol w="3757076">
                  <a:extLst>
                    <a:ext uri="{9D8B030D-6E8A-4147-A177-3AD203B41FA5}">
                      <a16:colId xmlns:a16="http://schemas.microsoft.com/office/drawing/2014/main" val="3762382692"/>
                    </a:ext>
                  </a:extLst>
                </a:gridCol>
              </a:tblGrid>
              <a:tr h="223832">
                <a:tc>
                  <a:txBody>
                    <a:bodyPr/>
                    <a:lstStyle/>
                    <a:p>
                      <a:pPr algn="just">
                        <a:lnSpc>
                          <a:spcPct val="150000"/>
                        </a:lnSpc>
                        <a:spcBef>
                          <a:spcPts val="400"/>
                        </a:spcBef>
                        <a:spcAft>
                          <a:spcPts val="200"/>
                        </a:spcAft>
                      </a:pPr>
                      <a:r>
                        <a:rPr lang="en-US" sz="900" dirty="0">
                          <a:effectLst/>
                        </a:rPr>
                        <a:t>Pages</a:t>
                      </a:r>
                      <a:endParaRPr lang="en-ID" sz="800" b="1" dirty="0">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pPr algn="just">
                        <a:lnSpc>
                          <a:spcPct val="150000"/>
                        </a:lnSpc>
                        <a:spcBef>
                          <a:spcPts val="400"/>
                        </a:spcBef>
                        <a:spcAft>
                          <a:spcPts val="200"/>
                        </a:spcAft>
                      </a:pPr>
                      <a:r>
                        <a:rPr lang="en-US" sz="900" dirty="0">
                          <a:effectLst/>
                        </a:rPr>
                        <a:t>Functionality</a:t>
                      </a:r>
                      <a:r>
                        <a:rPr lang="en-US" sz="900" dirty="0">
                          <a:effectLst/>
                          <a:highlight>
                            <a:srgbClr val="FFFF00"/>
                          </a:highlight>
                        </a:rPr>
                        <a:t> </a:t>
                      </a:r>
                      <a:endParaRPr lang="en-ID" sz="800" b="1" dirty="0">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extLst>
                  <a:ext uri="{0D108BD9-81ED-4DB2-BD59-A6C34878D82A}">
                    <a16:rowId xmlns:a16="http://schemas.microsoft.com/office/drawing/2014/main" val="2047791100"/>
                  </a:ext>
                </a:extLst>
              </a:tr>
              <a:tr h="223832">
                <a:tc>
                  <a:txBody>
                    <a:bodyPr/>
                    <a:lstStyle/>
                    <a:p>
                      <a:pPr algn="just">
                        <a:lnSpc>
                          <a:spcPct val="150000"/>
                        </a:lnSpc>
                        <a:spcBef>
                          <a:spcPts val="400"/>
                        </a:spcBef>
                        <a:spcAft>
                          <a:spcPts val="200"/>
                        </a:spcAft>
                      </a:pPr>
                      <a:r>
                        <a:rPr lang="en-US" sz="900" dirty="0">
                          <a:effectLst/>
                        </a:rPr>
                        <a:t>Register</a:t>
                      </a:r>
                      <a:endParaRPr lang="en-ID" sz="800" b="1" dirty="0">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pPr algn="just">
                        <a:lnSpc>
                          <a:spcPct val="150000"/>
                        </a:lnSpc>
                        <a:spcBef>
                          <a:spcPts val="400"/>
                        </a:spcBef>
                        <a:spcAft>
                          <a:spcPts val="200"/>
                        </a:spcAft>
                      </a:pPr>
                      <a:r>
                        <a:rPr lang="en-US" sz="900">
                          <a:effectLst/>
                        </a:rPr>
                        <a:t>to create an account so that users can enter the abc cars portal</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extLst>
                  <a:ext uri="{0D108BD9-81ED-4DB2-BD59-A6C34878D82A}">
                    <a16:rowId xmlns:a16="http://schemas.microsoft.com/office/drawing/2014/main" val="3015777957"/>
                  </a:ext>
                </a:extLst>
              </a:tr>
              <a:tr h="734307">
                <a:tc>
                  <a:txBody>
                    <a:bodyPr/>
                    <a:lstStyle/>
                    <a:p>
                      <a:pPr algn="just">
                        <a:lnSpc>
                          <a:spcPct val="150000"/>
                        </a:lnSpc>
                        <a:spcBef>
                          <a:spcPts val="400"/>
                        </a:spcBef>
                        <a:spcAft>
                          <a:spcPts val="200"/>
                        </a:spcAft>
                      </a:pPr>
                      <a:r>
                        <a:rPr lang="en-US" sz="900">
                          <a:effectLst/>
                        </a:rPr>
                        <a:t>Login</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pPr algn="just">
                        <a:lnSpc>
                          <a:spcPct val="150000"/>
                        </a:lnSpc>
                        <a:spcBef>
                          <a:spcPts val="400"/>
                        </a:spcBef>
                        <a:spcAft>
                          <a:spcPts val="200"/>
                        </a:spcAft>
                      </a:pPr>
                      <a:r>
                        <a:rPr lang="en-US" sz="900" dirty="0">
                          <a:effectLst/>
                        </a:rPr>
                        <a:t>Before a user may access the homepage of the ABC Car Portal, their registration credentials, username, and password must be validated.</a:t>
                      </a:r>
                      <a:endParaRPr lang="en-ID" sz="800" b="1" dirty="0">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extLst>
                  <a:ext uri="{0D108BD9-81ED-4DB2-BD59-A6C34878D82A}">
                    <a16:rowId xmlns:a16="http://schemas.microsoft.com/office/drawing/2014/main" val="2715895982"/>
                  </a:ext>
                </a:extLst>
              </a:tr>
              <a:tr h="223832">
                <a:tc>
                  <a:txBody>
                    <a:bodyPr/>
                    <a:lstStyle/>
                    <a:p>
                      <a:pPr algn="just">
                        <a:lnSpc>
                          <a:spcPct val="150000"/>
                        </a:lnSpc>
                        <a:spcBef>
                          <a:spcPts val="400"/>
                        </a:spcBef>
                        <a:spcAft>
                          <a:spcPts val="200"/>
                        </a:spcAft>
                      </a:pPr>
                      <a:r>
                        <a:rPr lang="en-US" sz="900">
                          <a:effectLst/>
                        </a:rPr>
                        <a:t>Home</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pPr algn="just">
                        <a:lnSpc>
                          <a:spcPct val="150000"/>
                        </a:lnSpc>
                        <a:spcBef>
                          <a:spcPts val="400"/>
                        </a:spcBef>
                        <a:spcAft>
                          <a:spcPts val="200"/>
                        </a:spcAft>
                      </a:pPr>
                      <a:r>
                        <a:rPr lang="en-US" sz="900">
                          <a:effectLst/>
                        </a:rPr>
                        <a:t>containing the list of all car posted and post a car sale form</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extLst>
                  <a:ext uri="{0D108BD9-81ED-4DB2-BD59-A6C34878D82A}">
                    <a16:rowId xmlns:a16="http://schemas.microsoft.com/office/drawing/2014/main" val="1552315145"/>
                  </a:ext>
                </a:extLst>
              </a:tr>
              <a:tr h="537228">
                <a:tc>
                  <a:txBody>
                    <a:bodyPr/>
                    <a:lstStyle/>
                    <a:p>
                      <a:pPr algn="just">
                        <a:lnSpc>
                          <a:spcPct val="150000"/>
                        </a:lnSpc>
                        <a:spcBef>
                          <a:spcPts val="400"/>
                        </a:spcBef>
                        <a:spcAft>
                          <a:spcPts val="200"/>
                        </a:spcAft>
                      </a:pPr>
                      <a:r>
                        <a:rPr lang="en-US" sz="900">
                          <a:effectLst/>
                        </a:rPr>
                        <a:t>Car Detail</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pPr>
                        <a:lnSpc>
                          <a:spcPct val="107000"/>
                        </a:lnSpc>
                        <a:spcAft>
                          <a:spcPts val="800"/>
                        </a:spcAft>
                      </a:pPr>
                      <a:r>
                        <a:rPr lang="en-US" sz="900">
                          <a:effectLst/>
                        </a:rPr>
                        <a:t>allows the user to view every detail of the a car after listing a new vehicle for sale or using the view car detail button from a list of all vehicles on the homepage.</a:t>
                      </a:r>
                      <a:endParaRPr lang="en-ID" sz="800">
                        <a:effectLst/>
                        <a:latin typeface="Calibri" panose="020F0502020204030204" pitchFamily="34" charset="0"/>
                        <a:ea typeface="SimSun" panose="02010600030101010101" pitchFamily="2" charset="-122"/>
                        <a:cs typeface="Arial" panose="020B0604020202020204" pitchFamily="34" charset="0"/>
                      </a:endParaRPr>
                    </a:p>
                  </a:txBody>
                  <a:tcPr marL="52345" marR="52345" marT="0" marB="0"/>
                </a:tc>
                <a:extLst>
                  <a:ext uri="{0D108BD9-81ED-4DB2-BD59-A6C34878D82A}">
                    <a16:rowId xmlns:a16="http://schemas.microsoft.com/office/drawing/2014/main" val="3260276766"/>
                  </a:ext>
                </a:extLst>
              </a:tr>
              <a:tr h="468029">
                <a:tc>
                  <a:txBody>
                    <a:bodyPr/>
                    <a:lstStyle/>
                    <a:p>
                      <a:pPr algn="just">
                        <a:lnSpc>
                          <a:spcPct val="150000"/>
                        </a:lnSpc>
                        <a:spcBef>
                          <a:spcPts val="400"/>
                        </a:spcBef>
                        <a:spcAft>
                          <a:spcPts val="200"/>
                        </a:spcAft>
                      </a:pPr>
                      <a:r>
                        <a:rPr lang="en-US" sz="900">
                          <a:effectLst/>
                        </a:rPr>
                        <a:t>Search Result</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r>
                        <a:rPr lang="en-SG" sz="800" dirty="0">
                          <a:effectLst/>
                        </a:rPr>
                        <a:t>After using the search bar in the header to look up a make, model, registration, or price, the user is directed to a page that displays a list of vehicles matching the search term.</a:t>
                      </a:r>
                      <a:endParaRPr lang="en-ID" sz="800" dirty="0">
                        <a:effectLst/>
                        <a:latin typeface="Calibri" panose="020F0502020204030204" pitchFamily="34" charset="0"/>
                        <a:ea typeface="Times New Roman" panose="02020603050405020304" pitchFamily="18" charset="0"/>
                        <a:cs typeface="Arial" panose="020B0604020202020204" pitchFamily="34" charset="0"/>
                      </a:endParaRPr>
                    </a:p>
                  </a:txBody>
                  <a:tcPr marL="52345" marR="52345" marT="0" marB="0"/>
                </a:tc>
                <a:extLst>
                  <a:ext uri="{0D108BD9-81ED-4DB2-BD59-A6C34878D82A}">
                    <a16:rowId xmlns:a16="http://schemas.microsoft.com/office/drawing/2014/main" val="4184527431"/>
                  </a:ext>
                </a:extLst>
              </a:tr>
              <a:tr h="734307">
                <a:tc>
                  <a:txBody>
                    <a:bodyPr/>
                    <a:lstStyle/>
                    <a:p>
                      <a:pPr algn="just">
                        <a:lnSpc>
                          <a:spcPct val="150000"/>
                        </a:lnSpc>
                        <a:spcBef>
                          <a:spcPts val="400"/>
                        </a:spcBef>
                        <a:spcAft>
                          <a:spcPts val="200"/>
                        </a:spcAft>
                      </a:pPr>
                      <a:r>
                        <a:rPr lang="en-US" sz="900">
                          <a:effectLst/>
                        </a:rPr>
                        <a:t>Update Profile</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pPr algn="just">
                        <a:lnSpc>
                          <a:spcPct val="150000"/>
                        </a:lnSpc>
                        <a:spcBef>
                          <a:spcPts val="400"/>
                        </a:spcBef>
                        <a:spcAft>
                          <a:spcPts val="200"/>
                        </a:spcAft>
                      </a:pPr>
                      <a:r>
                        <a:rPr lang="en-US" sz="900">
                          <a:effectLst/>
                        </a:rPr>
                        <a:t>to enable users to edit profile details like their address and phone number. Also, give users the option of tracking posted car sales and booking progress or removing posted car listings.</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extLst>
                  <a:ext uri="{0D108BD9-81ED-4DB2-BD59-A6C34878D82A}">
                    <a16:rowId xmlns:a16="http://schemas.microsoft.com/office/drawing/2014/main" val="2461539417"/>
                  </a:ext>
                </a:extLst>
              </a:tr>
              <a:tr h="468029">
                <a:tc>
                  <a:txBody>
                    <a:bodyPr/>
                    <a:lstStyle/>
                    <a:p>
                      <a:pPr algn="just">
                        <a:lnSpc>
                          <a:spcPct val="150000"/>
                        </a:lnSpc>
                        <a:spcBef>
                          <a:spcPts val="400"/>
                        </a:spcBef>
                        <a:spcAft>
                          <a:spcPts val="200"/>
                        </a:spcAft>
                      </a:pPr>
                      <a:r>
                        <a:rPr lang="en-US" sz="900">
                          <a:effectLst/>
                        </a:rPr>
                        <a:t>User Management</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r>
                        <a:rPr lang="en-SG" sz="800">
                          <a:effectLst/>
                        </a:rPr>
                        <a:t>allowing an administrator to see a list of users who have registered, selecting a user as an administrator, editing the user's profile, or removing the user</a:t>
                      </a:r>
                      <a:endParaRPr lang="en-ID" sz="800">
                        <a:effectLst/>
                        <a:latin typeface="Calibri" panose="020F0502020204030204" pitchFamily="34" charset="0"/>
                        <a:ea typeface="Times New Roman" panose="02020603050405020304" pitchFamily="18" charset="0"/>
                        <a:cs typeface="Arial" panose="020B0604020202020204" pitchFamily="34" charset="0"/>
                      </a:endParaRPr>
                    </a:p>
                  </a:txBody>
                  <a:tcPr marL="52345" marR="52345" marT="0" marB="0"/>
                </a:tc>
                <a:extLst>
                  <a:ext uri="{0D108BD9-81ED-4DB2-BD59-A6C34878D82A}">
                    <a16:rowId xmlns:a16="http://schemas.microsoft.com/office/drawing/2014/main" val="2659067217"/>
                  </a:ext>
                </a:extLst>
              </a:tr>
              <a:tr h="734307">
                <a:tc>
                  <a:txBody>
                    <a:bodyPr/>
                    <a:lstStyle/>
                    <a:p>
                      <a:pPr algn="just">
                        <a:lnSpc>
                          <a:spcPct val="150000"/>
                        </a:lnSpc>
                        <a:spcBef>
                          <a:spcPts val="400"/>
                        </a:spcBef>
                        <a:spcAft>
                          <a:spcPts val="200"/>
                        </a:spcAft>
                      </a:pPr>
                      <a:r>
                        <a:rPr lang="en-US" sz="900">
                          <a:effectLst/>
                        </a:rPr>
                        <a:t>Car management</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pPr algn="just">
                        <a:lnSpc>
                          <a:spcPct val="150000"/>
                        </a:lnSpc>
                        <a:spcBef>
                          <a:spcPts val="400"/>
                        </a:spcBef>
                        <a:spcAft>
                          <a:spcPts val="200"/>
                        </a:spcAft>
                      </a:pPr>
                      <a:r>
                        <a:rPr lang="en-US" sz="900" dirty="0">
                          <a:effectLst/>
                        </a:rPr>
                        <a:t>allowing the administrator to check the list of cars specified, remove a car from the list, change the status of a user's booking based on a bid, or change the status of a car sale</a:t>
                      </a:r>
                      <a:endParaRPr lang="en-ID" sz="800" b="1" dirty="0">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extLst>
                  <a:ext uri="{0D108BD9-81ED-4DB2-BD59-A6C34878D82A}">
                    <a16:rowId xmlns:a16="http://schemas.microsoft.com/office/drawing/2014/main" val="2546914124"/>
                  </a:ext>
                </a:extLst>
              </a:tr>
              <a:tr h="479020">
                <a:tc>
                  <a:txBody>
                    <a:bodyPr/>
                    <a:lstStyle/>
                    <a:p>
                      <a:pPr algn="just">
                        <a:lnSpc>
                          <a:spcPct val="150000"/>
                        </a:lnSpc>
                        <a:spcBef>
                          <a:spcPts val="400"/>
                        </a:spcBef>
                        <a:spcAft>
                          <a:spcPts val="200"/>
                        </a:spcAft>
                      </a:pPr>
                      <a:r>
                        <a:rPr lang="en-US" sz="900">
                          <a:effectLst/>
                        </a:rPr>
                        <a:t>About Us </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pPr algn="just">
                        <a:lnSpc>
                          <a:spcPct val="150000"/>
                        </a:lnSpc>
                        <a:spcBef>
                          <a:spcPts val="400"/>
                        </a:spcBef>
                        <a:spcAft>
                          <a:spcPts val="200"/>
                        </a:spcAft>
                      </a:pPr>
                      <a:r>
                        <a:rPr lang="en-US" sz="900">
                          <a:effectLst/>
                        </a:rPr>
                        <a:t>User-viewed page with information about the ABC Used Car Sales Portal</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extLst>
                  <a:ext uri="{0D108BD9-81ED-4DB2-BD59-A6C34878D82A}">
                    <a16:rowId xmlns:a16="http://schemas.microsoft.com/office/drawing/2014/main" val="188862354"/>
                  </a:ext>
                </a:extLst>
              </a:tr>
              <a:tr h="479020">
                <a:tc>
                  <a:txBody>
                    <a:bodyPr/>
                    <a:lstStyle/>
                    <a:p>
                      <a:pPr algn="just">
                        <a:lnSpc>
                          <a:spcPct val="150000"/>
                        </a:lnSpc>
                        <a:spcBef>
                          <a:spcPts val="400"/>
                        </a:spcBef>
                        <a:spcAft>
                          <a:spcPts val="200"/>
                        </a:spcAft>
                      </a:pPr>
                      <a:r>
                        <a:rPr lang="en-US" sz="900">
                          <a:effectLst/>
                        </a:rPr>
                        <a:t>Contact Us</a:t>
                      </a:r>
                      <a:endParaRPr lang="en-ID" sz="800" b="1">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tc>
                  <a:txBody>
                    <a:bodyPr/>
                    <a:lstStyle/>
                    <a:p>
                      <a:pPr algn="just">
                        <a:lnSpc>
                          <a:spcPct val="150000"/>
                        </a:lnSpc>
                        <a:spcBef>
                          <a:spcPts val="400"/>
                        </a:spcBef>
                        <a:spcAft>
                          <a:spcPts val="200"/>
                        </a:spcAft>
                      </a:pPr>
                      <a:r>
                        <a:rPr lang="en-US" sz="900" dirty="0">
                          <a:effectLst/>
                        </a:rPr>
                        <a:t>User-viewed page with contact details for the ABC Used Car Sales Portal company</a:t>
                      </a:r>
                      <a:endParaRPr lang="en-ID" sz="800" b="1" dirty="0">
                        <a:effectLst/>
                        <a:latin typeface="Cambria" panose="02040503050406030204" pitchFamily="18" charset="0"/>
                        <a:ea typeface="SimSun" panose="02010600030101010101" pitchFamily="2" charset="-122"/>
                        <a:cs typeface="Arial" panose="020B0604020202020204" pitchFamily="34" charset="0"/>
                      </a:endParaRPr>
                    </a:p>
                  </a:txBody>
                  <a:tcPr marL="52345" marR="52345" marT="0" marB="0"/>
                </a:tc>
                <a:extLst>
                  <a:ext uri="{0D108BD9-81ED-4DB2-BD59-A6C34878D82A}">
                    <a16:rowId xmlns:a16="http://schemas.microsoft.com/office/drawing/2014/main" val="2525248449"/>
                  </a:ext>
                </a:extLst>
              </a:tr>
            </a:tbl>
          </a:graphicData>
        </a:graphic>
      </p:graphicFrame>
      <p:sp>
        <p:nvSpPr>
          <p:cNvPr id="5" name="TextBox 4">
            <a:extLst>
              <a:ext uri="{FF2B5EF4-FFF2-40B4-BE49-F238E27FC236}">
                <a16:creationId xmlns:a16="http://schemas.microsoft.com/office/drawing/2014/main" id="{77673F18-7119-BC1D-345E-71050666F981}"/>
              </a:ext>
            </a:extLst>
          </p:cNvPr>
          <p:cNvSpPr txBox="1"/>
          <p:nvPr/>
        </p:nvSpPr>
        <p:spPr>
          <a:xfrm>
            <a:off x="4614" y="1147595"/>
            <a:ext cx="1800199" cy="369332"/>
          </a:xfrm>
          <a:prstGeom prst="rect">
            <a:avLst/>
          </a:prstGeom>
          <a:noFill/>
        </p:spPr>
        <p:txBody>
          <a:bodyPr wrap="square">
            <a:spAutoFit/>
          </a:bodyPr>
          <a:lstStyle/>
          <a:p>
            <a:pPr marL="285750" indent="-285750">
              <a:buFont typeface="Wingdings" panose="05000000000000000000" pitchFamily="2" charset="2"/>
              <a:buChar char="q"/>
              <a:defRPr/>
            </a:pPr>
            <a:r>
              <a:rPr lang="en-SG" dirty="0">
                <a:solidFill>
                  <a:schemeClr val="tx1"/>
                </a:solidFill>
              </a:rPr>
              <a:t>Functionality</a:t>
            </a:r>
          </a:p>
        </p:txBody>
      </p:sp>
    </p:spTree>
    <p:extLst>
      <p:ext uri="{BB962C8B-B14F-4D97-AF65-F5344CB8AC3E}">
        <p14:creationId xmlns:p14="http://schemas.microsoft.com/office/powerpoint/2010/main" val="4021125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Project Plan</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defRPr/>
            </a:pPr>
            <a:endParaRPr lang="en-SG" dirty="0">
              <a:solidFill>
                <a:schemeClr val="tx1"/>
              </a:solidFill>
            </a:endParaRPr>
          </a:p>
        </p:txBody>
      </p:sp>
      <p:pic>
        <p:nvPicPr>
          <p:cNvPr id="4" name="Picture 3">
            <a:extLst>
              <a:ext uri="{FF2B5EF4-FFF2-40B4-BE49-F238E27FC236}">
                <a16:creationId xmlns:a16="http://schemas.microsoft.com/office/drawing/2014/main" id="{210227EE-1B40-4C49-AB2A-993D1D4E4AAE}"/>
              </a:ext>
            </a:extLst>
          </p:cNvPr>
          <p:cNvPicPr>
            <a:picLocks noChangeAspect="1"/>
          </p:cNvPicPr>
          <p:nvPr/>
        </p:nvPicPr>
        <p:blipFill>
          <a:blip r:embed="rId2"/>
          <a:stretch>
            <a:fillRect/>
          </a:stretch>
        </p:blipFill>
        <p:spPr>
          <a:xfrm>
            <a:off x="2120941" y="1275858"/>
            <a:ext cx="4608514" cy="5387372"/>
          </a:xfrm>
          <a:prstGeom prst="rect">
            <a:avLst/>
          </a:prstGeom>
        </p:spPr>
      </p:pic>
    </p:spTree>
    <p:extLst>
      <p:ext uri="{BB962C8B-B14F-4D97-AF65-F5344CB8AC3E}">
        <p14:creationId xmlns:p14="http://schemas.microsoft.com/office/powerpoint/2010/main" val="2173408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
            <a:extLst>
              <a:ext uri="{FF2B5EF4-FFF2-40B4-BE49-F238E27FC236}">
                <a16:creationId xmlns:a16="http://schemas.microsoft.com/office/drawing/2014/main" id="{DCC0450B-3E1A-4D77-A9D8-10BE20A5ACA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cs typeface="Arial" panose="020B0604020202020204" pitchFamily="34" charset="0"/>
              </a:rPr>
              <a:t>Stages of Risk Based Testing model</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endParaRPr lang="en-SG" sz="1600" b="1"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marL="742950" lvl="1" indent="-285750">
              <a:buFont typeface="Wingdings" panose="05000000000000000000" pitchFamily="2" charset="2"/>
              <a:buChar char="§"/>
              <a:defRPr/>
            </a:pPr>
            <a:endParaRPr lang="en-SG" sz="1600" dirty="0">
              <a:solidFill>
                <a:schemeClr val="tx1"/>
              </a:solidFill>
            </a:endParaRPr>
          </a:p>
          <a:p>
            <a:pPr marL="742950" lvl="1" indent="-285750">
              <a:buFont typeface="Wingdings" panose="05000000000000000000" pitchFamily="2" charset="2"/>
              <a:buChar char="§"/>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a:p>
            <a:pPr marL="285750" indent="-285750">
              <a:buFont typeface="Wingdings" panose="05000000000000000000" pitchFamily="2" charset="2"/>
              <a:buChar char="q"/>
              <a:defRPr/>
            </a:pPr>
            <a:endParaRPr lang="en-SG" sz="1600" dirty="0">
              <a:solidFill>
                <a:schemeClr val="tx1"/>
              </a:solidFill>
            </a:endParaRPr>
          </a:p>
        </p:txBody>
      </p:sp>
      <p:graphicFrame>
        <p:nvGraphicFramePr>
          <p:cNvPr id="2" name="Table 2">
            <a:extLst>
              <a:ext uri="{FF2B5EF4-FFF2-40B4-BE49-F238E27FC236}">
                <a16:creationId xmlns:a16="http://schemas.microsoft.com/office/drawing/2014/main" id="{6B69582D-91C8-4764-9268-36A045BA5250}"/>
              </a:ext>
            </a:extLst>
          </p:cNvPr>
          <p:cNvGraphicFramePr>
            <a:graphicFrameLocks noGrp="1"/>
          </p:cNvGraphicFramePr>
          <p:nvPr>
            <p:extLst>
              <p:ext uri="{D42A27DB-BD31-4B8C-83A1-F6EECF244321}">
                <p14:modId xmlns:p14="http://schemas.microsoft.com/office/powerpoint/2010/main" val="1791891857"/>
              </p:ext>
            </p:extLst>
          </p:nvPr>
        </p:nvGraphicFramePr>
        <p:xfrm>
          <a:off x="287809" y="1196975"/>
          <a:ext cx="8496944" cy="5400377"/>
        </p:xfrm>
        <a:graphic>
          <a:graphicData uri="http://schemas.openxmlformats.org/drawingml/2006/table">
            <a:tbl>
              <a:tblPr firstRow="1" bandRow="1">
                <a:tableStyleId>{F2DE63D5-997A-4646-A377-4702673A728D}</a:tableStyleId>
              </a:tblPr>
              <a:tblGrid>
                <a:gridCol w="2124236">
                  <a:extLst>
                    <a:ext uri="{9D8B030D-6E8A-4147-A177-3AD203B41FA5}">
                      <a16:colId xmlns:a16="http://schemas.microsoft.com/office/drawing/2014/main" val="535599340"/>
                    </a:ext>
                  </a:extLst>
                </a:gridCol>
                <a:gridCol w="2124236">
                  <a:extLst>
                    <a:ext uri="{9D8B030D-6E8A-4147-A177-3AD203B41FA5}">
                      <a16:colId xmlns:a16="http://schemas.microsoft.com/office/drawing/2014/main" val="4260241572"/>
                    </a:ext>
                  </a:extLst>
                </a:gridCol>
                <a:gridCol w="2124236">
                  <a:extLst>
                    <a:ext uri="{9D8B030D-6E8A-4147-A177-3AD203B41FA5}">
                      <a16:colId xmlns:a16="http://schemas.microsoft.com/office/drawing/2014/main" val="1376327206"/>
                    </a:ext>
                  </a:extLst>
                </a:gridCol>
                <a:gridCol w="2124236">
                  <a:extLst>
                    <a:ext uri="{9D8B030D-6E8A-4147-A177-3AD203B41FA5}">
                      <a16:colId xmlns:a16="http://schemas.microsoft.com/office/drawing/2014/main" val="1637052044"/>
                    </a:ext>
                  </a:extLst>
                </a:gridCol>
              </a:tblGrid>
              <a:tr h="522298">
                <a:tc>
                  <a:txBody>
                    <a:bodyPr/>
                    <a:lstStyle/>
                    <a:p>
                      <a:r>
                        <a:rPr lang="en-US" sz="1800" dirty="0"/>
                        <a:t>Risk identifying </a:t>
                      </a:r>
                      <a:endParaRPr lang="en-US" sz="1800" dirty="0">
                        <a:latin typeface="+mn-lt"/>
                      </a:endParaRPr>
                    </a:p>
                  </a:txBody>
                  <a:tcPr/>
                </a:tc>
                <a:tc>
                  <a:txBody>
                    <a:bodyPr/>
                    <a:lstStyle/>
                    <a:p>
                      <a:r>
                        <a:rPr lang="en-US" sz="1800" dirty="0"/>
                        <a:t>Risk Impact Analysis</a:t>
                      </a:r>
                      <a:endParaRPr lang="en-US" sz="1800" dirty="0">
                        <a:latin typeface="+mn-lt"/>
                      </a:endParaRPr>
                    </a:p>
                  </a:txBody>
                  <a:tcPr/>
                </a:tc>
                <a:tc>
                  <a:txBody>
                    <a:bodyPr/>
                    <a:lstStyle/>
                    <a:p>
                      <a:r>
                        <a:rPr lang="en-US" sz="1800" dirty="0"/>
                        <a:t>Risk Mitigating </a:t>
                      </a:r>
                      <a:endParaRPr lang="en-US" sz="1800" dirty="0">
                        <a:latin typeface="+mn-lt"/>
                      </a:endParaRPr>
                    </a:p>
                  </a:txBody>
                  <a:tcPr/>
                </a:tc>
                <a:tc>
                  <a:txBody>
                    <a:bodyPr/>
                    <a:lstStyle/>
                    <a:p>
                      <a:r>
                        <a:rPr lang="en-US" sz="1800" dirty="0"/>
                        <a:t>Risk Monitoring</a:t>
                      </a:r>
                      <a:endParaRPr lang="en-US" sz="1800" dirty="0">
                        <a:latin typeface="+mn-lt"/>
                      </a:endParaRPr>
                    </a:p>
                  </a:txBody>
                  <a:tcPr/>
                </a:tc>
                <a:extLst>
                  <a:ext uri="{0D108BD9-81ED-4DB2-BD59-A6C34878D82A}">
                    <a16:rowId xmlns:a16="http://schemas.microsoft.com/office/drawing/2014/main" val="2954822104"/>
                  </a:ext>
                </a:extLst>
              </a:tr>
              <a:tr h="4878079">
                <a:tc>
                  <a:txBody>
                    <a:bodyPr/>
                    <a:lstStyle/>
                    <a:p>
                      <a:r>
                        <a:rPr lang="en-US" sz="1350" b="1" kern="1200" dirty="0">
                          <a:solidFill>
                            <a:schemeClr val="dk1"/>
                          </a:solidFill>
                          <a:effectLst/>
                        </a:rPr>
                        <a:t>Various ways to identify risk includes:</a:t>
                      </a:r>
                      <a:endParaRPr lang="en-ID" sz="1350" b="1" kern="1200" dirty="0">
                        <a:solidFill>
                          <a:schemeClr val="dk1"/>
                        </a:solidFill>
                        <a:effectLst/>
                      </a:endParaRPr>
                    </a:p>
                    <a:p>
                      <a:r>
                        <a:rPr lang="en-US" sz="1350" b="1" kern="1200" dirty="0">
                          <a:solidFill>
                            <a:schemeClr val="dk1"/>
                          </a:solidFill>
                          <a:effectLst/>
                        </a:rPr>
                        <a:t>-Brainstorming</a:t>
                      </a:r>
                      <a:endParaRPr lang="en-ID" sz="1350" b="1" kern="1200" dirty="0">
                        <a:solidFill>
                          <a:schemeClr val="dk1"/>
                        </a:solidFill>
                        <a:effectLst/>
                      </a:endParaRPr>
                    </a:p>
                    <a:p>
                      <a:pPr marL="0" indent="0">
                        <a:buFontTx/>
                        <a:buNone/>
                      </a:pPr>
                      <a:r>
                        <a:rPr lang="id-ID" sz="1350" b="1" kern="1200">
                          <a:solidFill>
                            <a:schemeClr val="dk1"/>
                          </a:solidFill>
                          <a:effectLst/>
                        </a:rPr>
                        <a:t>-</a:t>
                      </a:r>
                      <a:r>
                        <a:rPr lang="en-US" sz="1350" b="1" kern="1200">
                          <a:solidFill>
                            <a:schemeClr val="dk1"/>
                          </a:solidFill>
                          <a:effectLst/>
                        </a:rPr>
                        <a:t>Interviewing</a:t>
                      </a:r>
                      <a:endParaRPr lang="en-ID" sz="1350" b="1" kern="1200" dirty="0">
                        <a:solidFill>
                          <a:schemeClr val="dk1"/>
                        </a:solidFill>
                        <a:effectLst/>
                      </a:endParaRPr>
                    </a:p>
                    <a:p>
                      <a:pPr marL="0" indent="0">
                        <a:buFontTx/>
                        <a:buNone/>
                      </a:pPr>
                      <a:r>
                        <a:rPr lang="en-US" sz="1350" b="0" kern="1200" dirty="0">
                          <a:solidFill>
                            <a:schemeClr val="dk1"/>
                          </a:solidFill>
                          <a:effectLst/>
                        </a:rPr>
                        <a:t>The risk can alternatively be divided into three groups, including:</a:t>
                      </a:r>
                      <a:endParaRPr lang="en-ID" sz="1350" b="1" kern="1200" dirty="0">
                        <a:solidFill>
                          <a:schemeClr val="dk1"/>
                        </a:solidFill>
                        <a:effectLst/>
                      </a:endParaRPr>
                    </a:p>
                    <a:p>
                      <a:r>
                        <a:rPr lang="en-US" sz="1350" b="0" kern="1200" dirty="0">
                          <a:solidFill>
                            <a:schemeClr val="dk1"/>
                          </a:solidFill>
                          <a:effectLst/>
                        </a:rPr>
                        <a:t>• </a:t>
                      </a:r>
                      <a:r>
                        <a:rPr lang="en-US" sz="1350" b="1" kern="1200" dirty="0">
                          <a:solidFill>
                            <a:schemeClr val="dk1"/>
                          </a:solidFill>
                          <a:effectLst/>
                        </a:rPr>
                        <a:t>Known risk</a:t>
                      </a:r>
                      <a:endParaRPr lang="en-ID" sz="1350" b="1" kern="1200" dirty="0">
                        <a:solidFill>
                          <a:schemeClr val="dk1"/>
                        </a:solidFill>
                        <a:effectLst/>
                      </a:endParaRPr>
                    </a:p>
                    <a:p>
                      <a:r>
                        <a:rPr lang="en-US" sz="1350" b="0" kern="1200" dirty="0">
                          <a:solidFill>
                            <a:schemeClr val="dk1"/>
                          </a:solidFill>
                          <a:effectLst/>
                        </a:rPr>
                        <a:t>- Functional risk</a:t>
                      </a:r>
                      <a:endParaRPr lang="en-ID" sz="1350" b="1" kern="1200" dirty="0">
                        <a:solidFill>
                          <a:schemeClr val="dk1"/>
                        </a:solidFill>
                        <a:effectLst/>
                      </a:endParaRPr>
                    </a:p>
                    <a:p>
                      <a:r>
                        <a:rPr lang="en-US" sz="1350" b="0" kern="1200" dirty="0">
                          <a:solidFill>
                            <a:schemeClr val="dk1"/>
                          </a:solidFill>
                          <a:effectLst/>
                        </a:rPr>
                        <a:t>- Non-functional risk</a:t>
                      </a:r>
                      <a:endParaRPr lang="en-ID" sz="1350" b="1" kern="1200" dirty="0">
                        <a:solidFill>
                          <a:schemeClr val="dk1"/>
                        </a:solidFill>
                        <a:effectLst/>
                      </a:endParaRPr>
                    </a:p>
                    <a:p>
                      <a:r>
                        <a:rPr lang="en-US" sz="1350" b="0" kern="1200" dirty="0">
                          <a:solidFill>
                            <a:schemeClr val="dk1"/>
                          </a:solidFill>
                          <a:effectLst/>
                        </a:rPr>
                        <a:t>- Technical risk</a:t>
                      </a:r>
                      <a:endParaRPr lang="en-ID" sz="1350" b="1" kern="1200" dirty="0">
                        <a:solidFill>
                          <a:schemeClr val="dk1"/>
                        </a:solidFill>
                        <a:effectLst/>
                      </a:endParaRPr>
                    </a:p>
                    <a:p>
                      <a:r>
                        <a:rPr lang="en-US" sz="1350" b="0" kern="1200" dirty="0">
                          <a:solidFill>
                            <a:schemeClr val="dk1"/>
                          </a:solidFill>
                          <a:effectLst/>
                        </a:rPr>
                        <a:t>• </a:t>
                      </a:r>
                      <a:r>
                        <a:rPr lang="en-US" sz="1350" b="1" kern="1200" dirty="0">
                          <a:solidFill>
                            <a:schemeClr val="dk1"/>
                          </a:solidFill>
                          <a:effectLst/>
                        </a:rPr>
                        <a:t>Unknown risk</a:t>
                      </a:r>
                      <a:r>
                        <a:rPr lang="en-US" sz="1350" b="0" kern="1200" dirty="0">
                          <a:solidFill>
                            <a:schemeClr val="dk1"/>
                          </a:solidFill>
                          <a:effectLst/>
                        </a:rPr>
                        <a:t>: appear during testing:</a:t>
                      </a:r>
                      <a:endParaRPr lang="en-ID" sz="1350" b="1" kern="1200" dirty="0">
                        <a:solidFill>
                          <a:schemeClr val="dk1"/>
                        </a:solidFill>
                        <a:effectLst/>
                      </a:endParaRPr>
                    </a:p>
                    <a:p>
                      <a:r>
                        <a:rPr lang="en-US" sz="1350" b="0" kern="1200" dirty="0">
                          <a:solidFill>
                            <a:schemeClr val="dk1"/>
                          </a:solidFill>
                          <a:effectLst/>
                        </a:rPr>
                        <a:t>- Not enough resources</a:t>
                      </a:r>
                      <a:endParaRPr lang="en-ID" sz="1350" b="1" kern="1200" dirty="0">
                        <a:solidFill>
                          <a:schemeClr val="dk1"/>
                        </a:solidFill>
                        <a:effectLst/>
                      </a:endParaRPr>
                    </a:p>
                    <a:p>
                      <a:r>
                        <a:rPr lang="en-US" sz="1350" b="0" kern="1200" dirty="0">
                          <a:solidFill>
                            <a:schemeClr val="dk1"/>
                          </a:solidFill>
                          <a:effectLst/>
                        </a:rPr>
                        <a:t>- Delayed testing due to sudden defect appearing</a:t>
                      </a:r>
                      <a:endParaRPr lang="en-ID" sz="1350" b="1" kern="1200" dirty="0">
                        <a:solidFill>
                          <a:schemeClr val="dk1"/>
                        </a:solidFill>
                        <a:effectLst/>
                      </a:endParaRPr>
                    </a:p>
                    <a:p>
                      <a:r>
                        <a:rPr lang="en-US" sz="1350" b="0" kern="1200" dirty="0">
                          <a:solidFill>
                            <a:schemeClr val="dk1"/>
                          </a:solidFill>
                          <a:effectLst/>
                        </a:rPr>
                        <a:t>- System down for more than 1 day</a:t>
                      </a:r>
                      <a:endParaRPr lang="en-ID" sz="1350" b="1" kern="1200" dirty="0">
                        <a:solidFill>
                          <a:schemeClr val="dk1"/>
                        </a:solidFill>
                        <a:effectLst/>
                      </a:endParaRPr>
                    </a:p>
                    <a:p>
                      <a:r>
                        <a:rPr lang="en-US" sz="1350" b="0" kern="1200" dirty="0">
                          <a:solidFill>
                            <a:schemeClr val="dk1"/>
                          </a:solidFill>
                          <a:effectLst/>
                        </a:rPr>
                        <a:t>- Natural calamities</a:t>
                      </a:r>
                      <a:endParaRPr lang="en-ID" sz="1350" b="1" kern="1200" dirty="0">
                        <a:solidFill>
                          <a:schemeClr val="dk1"/>
                        </a:solidFill>
                        <a:effectLst/>
                        <a:latin typeface="+mn-lt"/>
                        <a:ea typeface="+mn-ea"/>
                        <a:cs typeface="+mn-cs"/>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350" b="0" kern="1200" dirty="0">
                          <a:solidFill>
                            <a:schemeClr val="dk1"/>
                          </a:solidFill>
                          <a:effectLst/>
                        </a:rPr>
                        <a:t>The risk matrix can be used by project managers to assess a risk's likelihood of happening and its impact on the project. By assigning each risk a rating on a scale, project managers may determine which dangers need the most attention. It's a tactic to ensure that risks are identified and dealt with methodically and effectively.</a:t>
                      </a:r>
                      <a:endParaRPr lang="en-US" sz="1600" b="0" dirty="0">
                        <a:solidFill>
                          <a:schemeClr val="tx1"/>
                        </a:solidFill>
                        <a:latin typeface="+mn-lt"/>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350" b="0" kern="1200" dirty="0">
                          <a:solidFill>
                            <a:schemeClr val="dk1"/>
                          </a:solidFill>
                          <a:effectLst/>
                        </a:rPr>
                        <a:t>After risks have been identified and assessed, a response strategy to handle them must be created. The reaction strategy can either involve eliminating the threat or reducing its effects to a reasonable level. The reduction of risk is what is referred to as risk management in the context of software development.</a:t>
                      </a:r>
                      <a:endParaRPr lang="en-US" sz="1600" b="0" dirty="0">
                        <a:solidFill>
                          <a:schemeClr val="tx1"/>
                        </a:solidFill>
                        <a:latin typeface="+mn-lt"/>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350" b="0" kern="1200" dirty="0">
                          <a:solidFill>
                            <a:schemeClr val="dk1"/>
                          </a:solidFill>
                          <a:effectLst/>
                        </a:rPr>
                        <a:t>Monitoring and controlling risks entails </a:t>
                      </a:r>
                      <a:r>
                        <a:rPr lang="id-ID" sz="1350" b="0" kern="1200" dirty="0">
                          <a:solidFill>
                            <a:schemeClr val="dk1"/>
                          </a:solidFill>
                          <a:effectLst/>
                        </a:rPr>
                        <a:t>examining</a:t>
                      </a:r>
                      <a:r>
                        <a:rPr lang="en-US" sz="1350" b="0" kern="1200" dirty="0">
                          <a:solidFill>
                            <a:schemeClr val="dk1"/>
                          </a:solidFill>
                          <a:effectLst/>
                        </a:rPr>
                        <a:t> those that may still exist and </a:t>
                      </a:r>
                      <a:r>
                        <a:rPr lang="id-ID" sz="1350" b="0" kern="1200" dirty="0">
                          <a:solidFill>
                            <a:schemeClr val="dk1"/>
                          </a:solidFill>
                          <a:effectLst/>
                        </a:rPr>
                        <a:t>recognising</a:t>
                      </a:r>
                      <a:r>
                        <a:rPr lang="en-US" sz="1350" b="0" kern="1200" dirty="0">
                          <a:solidFill>
                            <a:schemeClr val="dk1"/>
                          </a:solidFill>
                          <a:effectLst/>
                        </a:rPr>
                        <a:t> any new ones that may appear as the project progresses. In meetings, the team can employ techniques including risk reassessment, auditing, trend analysis, and project status updates to monitor and control risk.</a:t>
                      </a:r>
                      <a:endParaRPr lang="en-ID" sz="1350" b="0" kern="1200" dirty="0">
                        <a:solidFill>
                          <a:schemeClr val="dk1"/>
                        </a:solidFill>
                        <a:effectLst/>
                      </a:endParaRPr>
                    </a:p>
                    <a:p>
                      <a:pPr algn="l"/>
                      <a:endParaRPr lang="en-US" sz="1600" dirty="0">
                        <a:solidFill>
                          <a:schemeClr val="tx1"/>
                        </a:solidFill>
                        <a:latin typeface="+mn-lt"/>
                      </a:endParaRPr>
                    </a:p>
                  </a:txBody>
                  <a:tcPr/>
                </a:tc>
                <a:extLst>
                  <a:ext uri="{0D108BD9-81ED-4DB2-BD59-A6C34878D82A}">
                    <a16:rowId xmlns:a16="http://schemas.microsoft.com/office/drawing/2014/main" val="210523139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a:extLst>
              <a:ext uri="{FF2B5EF4-FFF2-40B4-BE49-F238E27FC236}">
                <a16:creationId xmlns:a16="http://schemas.microsoft.com/office/drawing/2014/main" id="{B119ABBE-DEA9-4C5A-BB9D-474E77EE127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cs typeface="Arial" panose="020B0604020202020204" pitchFamily="34" charset="0"/>
              </a:rPr>
              <a:t>Types of risks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dirty="0">
              <a:solidFill>
                <a:schemeClr val="tx1"/>
              </a:solidFill>
            </a:endParaRPr>
          </a:p>
          <a:p>
            <a:pPr>
              <a:spcBef>
                <a:spcPts val="600"/>
              </a:spcBef>
              <a:spcAft>
                <a:spcPts val="600"/>
              </a:spcAft>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graphicFrame>
        <p:nvGraphicFramePr>
          <p:cNvPr id="9" name="Table 8">
            <a:extLst>
              <a:ext uri="{FF2B5EF4-FFF2-40B4-BE49-F238E27FC236}">
                <a16:creationId xmlns:a16="http://schemas.microsoft.com/office/drawing/2014/main" id="{E92B30A8-869C-4C2F-BFA8-65E85CA52328}"/>
              </a:ext>
            </a:extLst>
          </p:cNvPr>
          <p:cNvGraphicFramePr>
            <a:graphicFrameLocks noGrp="1"/>
          </p:cNvGraphicFramePr>
          <p:nvPr>
            <p:extLst>
              <p:ext uri="{D42A27DB-BD31-4B8C-83A1-F6EECF244321}">
                <p14:modId xmlns:p14="http://schemas.microsoft.com/office/powerpoint/2010/main" val="2330545579"/>
              </p:ext>
            </p:extLst>
          </p:nvPr>
        </p:nvGraphicFramePr>
        <p:xfrm>
          <a:off x="179387" y="1196975"/>
          <a:ext cx="4104581" cy="5591593"/>
        </p:xfrm>
        <a:graphic>
          <a:graphicData uri="http://schemas.openxmlformats.org/drawingml/2006/table">
            <a:tbl>
              <a:tblPr firstRow="1" firstCol="1" bandRow="1">
                <a:tableStyleId>{F2DE63D5-997A-4646-A377-4702673A728D}</a:tableStyleId>
              </a:tblPr>
              <a:tblGrid>
                <a:gridCol w="876218">
                  <a:extLst>
                    <a:ext uri="{9D8B030D-6E8A-4147-A177-3AD203B41FA5}">
                      <a16:colId xmlns:a16="http://schemas.microsoft.com/office/drawing/2014/main" val="803618539"/>
                    </a:ext>
                  </a:extLst>
                </a:gridCol>
                <a:gridCol w="910065">
                  <a:extLst>
                    <a:ext uri="{9D8B030D-6E8A-4147-A177-3AD203B41FA5}">
                      <a16:colId xmlns:a16="http://schemas.microsoft.com/office/drawing/2014/main" val="3925118632"/>
                    </a:ext>
                  </a:extLst>
                </a:gridCol>
                <a:gridCol w="830155">
                  <a:extLst>
                    <a:ext uri="{9D8B030D-6E8A-4147-A177-3AD203B41FA5}">
                      <a16:colId xmlns:a16="http://schemas.microsoft.com/office/drawing/2014/main" val="648047350"/>
                    </a:ext>
                  </a:extLst>
                </a:gridCol>
                <a:gridCol w="1488143">
                  <a:extLst>
                    <a:ext uri="{9D8B030D-6E8A-4147-A177-3AD203B41FA5}">
                      <a16:colId xmlns:a16="http://schemas.microsoft.com/office/drawing/2014/main" val="3340622926"/>
                    </a:ext>
                  </a:extLst>
                </a:gridCol>
              </a:tblGrid>
              <a:tr h="366106">
                <a:tc>
                  <a:txBody>
                    <a:bodyPr/>
                    <a:lstStyle/>
                    <a:p>
                      <a:pPr algn="just">
                        <a:lnSpc>
                          <a:spcPct val="150000"/>
                        </a:lnSpc>
                        <a:spcBef>
                          <a:spcPts val="400"/>
                        </a:spcBef>
                        <a:spcAft>
                          <a:spcPts val="200"/>
                        </a:spcAft>
                      </a:pPr>
                      <a:r>
                        <a:rPr lang="en-US" sz="900" dirty="0">
                          <a:effectLst/>
                        </a:rPr>
                        <a:t>Type of risk</a:t>
                      </a:r>
                      <a:endParaRPr lang="id-ID" sz="800" b="1" dirty="0">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Risk identification</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dirty="0">
                          <a:effectLst/>
                        </a:rPr>
                        <a:t>Risk description</a:t>
                      </a:r>
                      <a:endParaRPr lang="id-ID" sz="800" b="1" dirty="0">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dirty="0">
                          <a:effectLst/>
                        </a:rPr>
                        <a:t>Impact</a:t>
                      </a:r>
                      <a:endParaRPr lang="id-ID" sz="800" b="1" dirty="0">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extLst>
                  <a:ext uri="{0D108BD9-81ED-4DB2-BD59-A6C34878D82A}">
                    <a16:rowId xmlns:a16="http://schemas.microsoft.com/office/drawing/2014/main" val="3065167494"/>
                  </a:ext>
                </a:extLst>
              </a:tr>
              <a:tr h="747303">
                <a:tc>
                  <a:txBody>
                    <a:bodyPr/>
                    <a:lstStyle/>
                    <a:p>
                      <a:pPr algn="just">
                        <a:lnSpc>
                          <a:spcPct val="150000"/>
                        </a:lnSpc>
                        <a:spcBef>
                          <a:spcPts val="400"/>
                        </a:spcBef>
                        <a:spcAft>
                          <a:spcPts val="200"/>
                        </a:spcAft>
                      </a:pPr>
                      <a:r>
                        <a:rPr lang="en-US" sz="900">
                          <a:effectLst/>
                        </a:rPr>
                        <a:t>Functional</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Login risk</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id-ID" sz="900">
                          <a:effectLst/>
                        </a:rPr>
                        <a:t>The user</a:t>
                      </a:r>
                      <a:r>
                        <a:rPr lang="en-US" sz="900">
                          <a:effectLst/>
                        </a:rPr>
                        <a:t> is not able to </a:t>
                      </a:r>
                      <a:r>
                        <a:rPr lang="id-ID" sz="900">
                          <a:effectLst/>
                        </a:rPr>
                        <a:t>log in</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Users won't be able to access all the functions </a:t>
                      </a:r>
                      <a:r>
                        <a:rPr lang="id-ID" sz="900">
                          <a:effectLst/>
                        </a:rPr>
                        <a:t>the website offers</a:t>
                      </a:r>
                      <a:r>
                        <a:rPr lang="en-US" sz="900">
                          <a:effectLst/>
                        </a:rPr>
                        <a:t> if they </a:t>
                      </a:r>
                      <a:r>
                        <a:rPr lang="id-ID" sz="900">
                          <a:effectLst/>
                        </a:rPr>
                        <a:t>cannot</a:t>
                      </a:r>
                      <a:r>
                        <a:rPr lang="en-US" sz="900">
                          <a:effectLst/>
                        </a:rPr>
                        <a:t> log in.</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extLst>
                  <a:ext uri="{0D108BD9-81ED-4DB2-BD59-A6C34878D82A}">
                    <a16:rowId xmlns:a16="http://schemas.microsoft.com/office/drawing/2014/main" val="4143033671"/>
                  </a:ext>
                </a:extLst>
              </a:tr>
              <a:tr h="1052786">
                <a:tc>
                  <a:txBody>
                    <a:bodyPr/>
                    <a:lstStyle/>
                    <a:p>
                      <a:pPr algn="just">
                        <a:lnSpc>
                          <a:spcPct val="150000"/>
                        </a:lnSpc>
                        <a:spcBef>
                          <a:spcPts val="400"/>
                        </a:spcBef>
                        <a:spcAft>
                          <a:spcPts val="200"/>
                        </a:spcAft>
                      </a:pPr>
                      <a:r>
                        <a:rPr lang="en-US" sz="900">
                          <a:effectLst/>
                        </a:rPr>
                        <a:t> </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Searching risk</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id-ID" sz="900">
                          <a:effectLst/>
                        </a:rPr>
                        <a:t>The user</a:t>
                      </a:r>
                      <a:r>
                        <a:rPr lang="en-US" sz="900">
                          <a:effectLst/>
                        </a:rPr>
                        <a:t> is not able to </a:t>
                      </a:r>
                      <a:r>
                        <a:rPr lang="id-ID" sz="900">
                          <a:effectLst/>
                        </a:rPr>
                        <a:t>search for </a:t>
                      </a:r>
                      <a:r>
                        <a:rPr lang="en-US" sz="900">
                          <a:effectLst/>
                        </a:rPr>
                        <a:t>a car</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The user must search manually to find a specific car because it is difficult to do so through the portal.</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extLst>
                  <a:ext uri="{0D108BD9-81ED-4DB2-BD59-A6C34878D82A}">
                    <a16:rowId xmlns:a16="http://schemas.microsoft.com/office/drawing/2014/main" val="1460138407"/>
                  </a:ext>
                </a:extLst>
              </a:tr>
              <a:tr h="594561">
                <a:tc>
                  <a:txBody>
                    <a:bodyPr/>
                    <a:lstStyle/>
                    <a:p>
                      <a:pPr algn="just">
                        <a:lnSpc>
                          <a:spcPct val="150000"/>
                        </a:lnSpc>
                        <a:spcBef>
                          <a:spcPts val="400"/>
                        </a:spcBef>
                        <a:spcAft>
                          <a:spcPts val="200"/>
                        </a:spcAft>
                      </a:pPr>
                      <a:r>
                        <a:rPr lang="en-US" sz="900">
                          <a:effectLst/>
                        </a:rPr>
                        <a:t> </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Posting a car risk</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id-ID" sz="900">
                          <a:effectLst/>
                        </a:rPr>
                        <a:t>The user</a:t>
                      </a:r>
                      <a:r>
                        <a:rPr lang="en-US" sz="900">
                          <a:effectLst/>
                        </a:rPr>
                        <a:t> is not able to post his car</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id-ID" sz="900">
                          <a:effectLst/>
                        </a:rPr>
                        <a:t>The user</a:t>
                      </a:r>
                      <a:r>
                        <a:rPr lang="en-US" sz="900">
                          <a:effectLst/>
                        </a:rPr>
                        <a:t> is not able to post a car to sale his car in the portal</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extLst>
                  <a:ext uri="{0D108BD9-81ED-4DB2-BD59-A6C34878D82A}">
                    <a16:rowId xmlns:a16="http://schemas.microsoft.com/office/drawing/2014/main" val="3777804692"/>
                  </a:ext>
                </a:extLst>
              </a:tr>
              <a:tr h="753051">
                <a:tc>
                  <a:txBody>
                    <a:bodyPr/>
                    <a:lstStyle/>
                    <a:p>
                      <a:pPr algn="just">
                        <a:lnSpc>
                          <a:spcPct val="150000"/>
                        </a:lnSpc>
                        <a:spcBef>
                          <a:spcPts val="400"/>
                        </a:spcBef>
                        <a:spcAft>
                          <a:spcPts val="200"/>
                        </a:spcAft>
                      </a:pPr>
                      <a:r>
                        <a:rPr lang="en-US" sz="900">
                          <a:effectLst/>
                        </a:rPr>
                        <a:t> </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Viewing car detail risk</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id-ID" sz="900">
                          <a:effectLst/>
                        </a:rPr>
                        <a:t>The user</a:t>
                      </a:r>
                      <a:r>
                        <a:rPr lang="en-US" sz="900">
                          <a:effectLst/>
                        </a:rPr>
                        <a:t> is not able to view selected car details</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id-ID" sz="900">
                          <a:effectLst/>
                        </a:rPr>
                        <a:t>The user</a:t>
                      </a:r>
                      <a:r>
                        <a:rPr lang="en-US" sz="900">
                          <a:effectLst/>
                        </a:rPr>
                        <a:t> is not able to bid, book, and see the details for a particular car  </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extLst>
                  <a:ext uri="{0D108BD9-81ED-4DB2-BD59-A6C34878D82A}">
                    <a16:rowId xmlns:a16="http://schemas.microsoft.com/office/drawing/2014/main" val="1724497370"/>
                  </a:ext>
                </a:extLst>
              </a:tr>
              <a:tr h="753051">
                <a:tc>
                  <a:txBody>
                    <a:bodyPr/>
                    <a:lstStyle/>
                    <a:p>
                      <a:pPr algn="just">
                        <a:lnSpc>
                          <a:spcPct val="150000"/>
                        </a:lnSpc>
                        <a:spcBef>
                          <a:spcPts val="400"/>
                        </a:spcBef>
                        <a:spcAft>
                          <a:spcPts val="200"/>
                        </a:spcAft>
                      </a:pPr>
                      <a:r>
                        <a:rPr lang="en-US" sz="900">
                          <a:effectLst/>
                        </a:rPr>
                        <a:t> </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Data is not saved, deleted, or updated in the database</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No rows </a:t>
                      </a:r>
                      <a:r>
                        <a:rPr lang="id-ID" sz="900">
                          <a:effectLst/>
                        </a:rPr>
                        <a:t>were </a:t>
                      </a:r>
                      <a:r>
                        <a:rPr lang="en-US" sz="900">
                          <a:effectLst/>
                        </a:rPr>
                        <a:t>affected during the operation</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900">
                          <a:effectLst/>
                        </a:rPr>
                        <a:t>Some features or even the entire application will not work properly</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extLst>
                  <a:ext uri="{0D108BD9-81ED-4DB2-BD59-A6C34878D82A}">
                    <a16:rowId xmlns:a16="http://schemas.microsoft.com/office/drawing/2014/main" val="2124541644"/>
                  </a:ext>
                </a:extLst>
              </a:tr>
              <a:tr h="1205528">
                <a:tc>
                  <a:txBody>
                    <a:bodyPr/>
                    <a:lstStyle/>
                    <a:p>
                      <a:pPr algn="just">
                        <a:lnSpc>
                          <a:spcPct val="150000"/>
                        </a:lnSpc>
                        <a:spcBef>
                          <a:spcPts val="400"/>
                        </a:spcBef>
                        <a:spcAft>
                          <a:spcPts val="200"/>
                        </a:spcAft>
                      </a:pPr>
                      <a:r>
                        <a:rPr lang="en-US" sz="800">
                          <a:effectLst/>
                        </a:rPr>
                        <a:t>Non-Functional Risk</a:t>
                      </a:r>
                      <a:endParaRPr lang="id-ID" sz="7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800">
                          <a:effectLst/>
                        </a:rPr>
                        <a:t>Performance</a:t>
                      </a:r>
                      <a:endParaRPr lang="id-ID" sz="7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id-ID" sz="800">
                          <a:effectLst/>
                        </a:rPr>
                        <a:t>The home</a:t>
                      </a:r>
                      <a:r>
                        <a:rPr lang="en-US" sz="800">
                          <a:effectLst/>
                        </a:rPr>
                        <a:t> page is not loading in </a:t>
                      </a:r>
                      <a:r>
                        <a:rPr lang="id-ID" sz="800">
                          <a:effectLst/>
                        </a:rPr>
                        <a:t>the </a:t>
                      </a:r>
                      <a:r>
                        <a:rPr lang="en-US" sz="800">
                          <a:effectLst/>
                        </a:rPr>
                        <a:t>expected time</a:t>
                      </a:r>
                      <a:endParaRPr lang="id-ID" sz="700" b="1">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tc>
                  <a:txBody>
                    <a:bodyPr/>
                    <a:lstStyle/>
                    <a:p>
                      <a:pPr algn="just">
                        <a:lnSpc>
                          <a:spcPct val="150000"/>
                        </a:lnSpc>
                        <a:spcBef>
                          <a:spcPts val="400"/>
                        </a:spcBef>
                        <a:spcAft>
                          <a:spcPts val="200"/>
                        </a:spcAft>
                      </a:pPr>
                      <a:r>
                        <a:rPr lang="en-US" sz="800" dirty="0">
                          <a:effectLst/>
                        </a:rPr>
                        <a:t>The user will lose interest and lose patience to wait</a:t>
                      </a:r>
                      <a:r>
                        <a:rPr lang="id-ID" sz="800" dirty="0">
                          <a:effectLst/>
                        </a:rPr>
                        <a:t>,</a:t>
                      </a:r>
                      <a:r>
                        <a:rPr lang="en-US" sz="800" dirty="0">
                          <a:effectLst/>
                        </a:rPr>
                        <a:t> and finally</a:t>
                      </a:r>
                      <a:r>
                        <a:rPr lang="id-ID" sz="800" dirty="0">
                          <a:effectLst/>
                        </a:rPr>
                        <a:t>,</a:t>
                      </a:r>
                      <a:r>
                        <a:rPr lang="en-US" sz="800" dirty="0">
                          <a:effectLst/>
                        </a:rPr>
                        <a:t> the user </a:t>
                      </a:r>
                      <a:r>
                        <a:rPr lang="id-ID" sz="800" dirty="0">
                          <a:effectLst/>
                        </a:rPr>
                        <a:t>will choose</a:t>
                      </a:r>
                      <a:r>
                        <a:rPr lang="en-US" sz="800" dirty="0">
                          <a:effectLst/>
                        </a:rPr>
                        <a:t> another website </a:t>
                      </a:r>
                      <a:r>
                        <a:rPr lang="id-ID" sz="800" dirty="0">
                          <a:effectLst/>
                        </a:rPr>
                        <a:t>that</a:t>
                      </a:r>
                      <a:r>
                        <a:rPr lang="en-US" sz="800" dirty="0">
                          <a:effectLst/>
                        </a:rPr>
                        <a:t> meets the </a:t>
                      </a:r>
                      <a:r>
                        <a:rPr lang="id-ID" sz="800" dirty="0">
                          <a:effectLst/>
                        </a:rPr>
                        <a:t>user’s </a:t>
                      </a:r>
                      <a:r>
                        <a:rPr lang="en-US" sz="800" dirty="0">
                          <a:effectLst/>
                        </a:rPr>
                        <a:t>needs</a:t>
                      </a:r>
                      <a:endParaRPr lang="id-ID" sz="700" b="1" dirty="0">
                        <a:effectLst/>
                        <a:latin typeface="Cambria" panose="02040503050406030204" pitchFamily="18" charset="0"/>
                        <a:ea typeface="SimSun" panose="02010600030101010101" pitchFamily="2" charset="-122"/>
                        <a:cs typeface="Arial" panose="020B0604020202020204" pitchFamily="34" charset="0"/>
                      </a:endParaRPr>
                    </a:p>
                  </a:txBody>
                  <a:tcPr marL="32831" marR="32831" marT="0" marB="0"/>
                </a:tc>
                <a:extLst>
                  <a:ext uri="{0D108BD9-81ED-4DB2-BD59-A6C34878D82A}">
                    <a16:rowId xmlns:a16="http://schemas.microsoft.com/office/drawing/2014/main" val="3294491018"/>
                  </a:ext>
                </a:extLst>
              </a:tr>
            </a:tbl>
          </a:graphicData>
        </a:graphic>
      </p:graphicFrame>
      <p:graphicFrame>
        <p:nvGraphicFramePr>
          <p:cNvPr id="10" name="Table 9">
            <a:extLst>
              <a:ext uri="{FF2B5EF4-FFF2-40B4-BE49-F238E27FC236}">
                <a16:creationId xmlns:a16="http://schemas.microsoft.com/office/drawing/2014/main" id="{1CC7A8D6-F669-4D9A-8730-0D5BDF797CBF}"/>
              </a:ext>
            </a:extLst>
          </p:cNvPr>
          <p:cNvGraphicFramePr>
            <a:graphicFrameLocks noGrp="1"/>
          </p:cNvGraphicFramePr>
          <p:nvPr>
            <p:extLst>
              <p:ext uri="{D42A27DB-BD31-4B8C-83A1-F6EECF244321}">
                <p14:modId xmlns:p14="http://schemas.microsoft.com/office/powerpoint/2010/main" val="202318473"/>
              </p:ext>
            </p:extLst>
          </p:nvPr>
        </p:nvGraphicFramePr>
        <p:xfrm>
          <a:off x="4842139" y="1196975"/>
          <a:ext cx="4104580" cy="5554107"/>
        </p:xfrm>
        <a:graphic>
          <a:graphicData uri="http://schemas.openxmlformats.org/drawingml/2006/table">
            <a:tbl>
              <a:tblPr firstRow="1" firstCol="1" bandRow="1">
                <a:tableStyleId>{F2DE63D5-997A-4646-A377-4702673A728D}</a:tableStyleId>
              </a:tblPr>
              <a:tblGrid>
                <a:gridCol w="737973">
                  <a:extLst>
                    <a:ext uri="{9D8B030D-6E8A-4147-A177-3AD203B41FA5}">
                      <a16:colId xmlns:a16="http://schemas.microsoft.com/office/drawing/2014/main" val="9246882"/>
                    </a:ext>
                  </a:extLst>
                </a:gridCol>
                <a:gridCol w="792088">
                  <a:extLst>
                    <a:ext uri="{9D8B030D-6E8A-4147-A177-3AD203B41FA5}">
                      <a16:colId xmlns:a16="http://schemas.microsoft.com/office/drawing/2014/main" val="2906290869"/>
                    </a:ext>
                  </a:extLst>
                </a:gridCol>
                <a:gridCol w="1296144">
                  <a:extLst>
                    <a:ext uri="{9D8B030D-6E8A-4147-A177-3AD203B41FA5}">
                      <a16:colId xmlns:a16="http://schemas.microsoft.com/office/drawing/2014/main" val="2561285112"/>
                    </a:ext>
                  </a:extLst>
                </a:gridCol>
                <a:gridCol w="1278375">
                  <a:extLst>
                    <a:ext uri="{9D8B030D-6E8A-4147-A177-3AD203B41FA5}">
                      <a16:colId xmlns:a16="http://schemas.microsoft.com/office/drawing/2014/main" val="2399095424"/>
                    </a:ext>
                  </a:extLst>
                </a:gridCol>
              </a:tblGrid>
              <a:tr h="595234">
                <a:tc>
                  <a:txBody>
                    <a:bodyPr/>
                    <a:lstStyle/>
                    <a:p>
                      <a:pPr algn="just">
                        <a:lnSpc>
                          <a:spcPct val="150000"/>
                        </a:lnSpc>
                        <a:spcBef>
                          <a:spcPts val="400"/>
                        </a:spcBef>
                        <a:spcAft>
                          <a:spcPts val="200"/>
                        </a:spcAft>
                      </a:pPr>
                      <a:r>
                        <a:rPr lang="en-US" sz="900">
                          <a:effectLst/>
                        </a:rPr>
                        <a:t> </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US" sz="900" b="0" dirty="0">
                          <a:effectLst/>
                        </a:rPr>
                        <a:t>Compatibility</a:t>
                      </a:r>
                      <a:endParaRPr lang="id-ID" sz="900" b="0" dirty="0">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id-ID" sz="900" b="0" dirty="0">
                          <a:effectLst/>
                        </a:rPr>
                        <a:t>The home</a:t>
                      </a:r>
                      <a:r>
                        <a:rPr lang="en-US" sz="900" b="0" dirty="0">
                          <a:effectLst/>
                        </a:rPr>
                        <a:t> page has </a:t>
                      </a:r>
                      <a:r>
                        <a:rPr lang="id-ID" sz="900" b="0" dirty="0">
                          <a:effectLst/>
                        </a:rPr>
                        <a:t>a </a:t>
                      </a:r>
                      <a:r>
                        <a:rPr lang="en-US" sz="900" b="0" dirty="0">
                          <a:effectLst/>
                        </a:rPr>
                        <a:t>different look and feel </a:t>
                      </a:r>
                      <a:r>
                        <a:rPr lang="id-ID" sz="900" b="0" dirty="0">
                          <a:effectLst/>
                        </a:rPr>
                        <a:t>in</a:t>
                      </a:r>
                      <a:r>
                        <a:rPr lang="en-US" sz="900" b="0" dirty="0">
                          <a:effectLst/>
                        </a:rPr>
                        <a:t> different browsers</a:t>
                      </a:r>
                      <a:endParaRPr lang="id-ID" sz="900" b="0" dirty="0">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id-ID" sz="900" b="0" dirty="0">
                          <a:effectLst/>
                        </a:rPr>
                        <a:t>Users</a:t>
                      </a:r>
                      <a:r>
                        <a:rPr lang="en-US" sz="900" b="0" dirty="0">
                          <a:effectLst/>
                        </a:rPr>
                        <a:t> will lose interest due to the difference of user interface</a:t>
                      </a:r>
                      <a:endParaRPr lang="id-ID" sz="900" b="0" dirty="0">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extLst>
                  <a:ext uri="{0D108BD9-81ED-4DB2-BD59-A6C34878D82A}">
                    <a16:rowId xmlns:a16="http://schemas.microsoft.com/office/drawing/2014/main" val="1713918402"/>
                  </a:ext>
                </a:extLst>
              </a:tr>
              <a:tr h="441680">
                <a:tc>
                  <a:txBody>
                    <a:bodyPr/>
                    <a:lstStyle/>
                    <a:p>
                      <a:pPr algn="just">
                        <a:lnSpc>
                          <a:spcPct val="150000"/>
                        </a:lnSpc>
                        <a:spcBef>
                          <a:spcPts val="400"/>
                        </a:spcBef>
                        <a:spcAft>
                          <a:spcPts val="200"/>
                        </a:spcAft>
                      </a:pPr>
                      <a:r>
                        <a:rPr lang="en-US" sz="900">
                          <a:effectLst/>
                        </a:rPr>
                        <a:t> </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US" sz="900">
                          <a:effectLst/>
                        </a:rPr>
                        <a:t>Maintainability</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US" sz="900">
                          <a:effectLst/>
                        </a:rPr>
                        <a:t>Used car portal cannot be modified or make changes</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id-ID" sz="900">
                          <a:effectLst/>
                        </a:rPr>
                        <a:t>Users</a:t>
                      </a:r>
                      <a:r>
                        <a:rPr lang="en-US" sz="900">
                          <a:effectLst/>
                        </a:rPr>
                        <a:t> will judge the portal as not up to date </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extLst>
                  <a:ext uri="{0D108BD9-81ED-4DB2-BD59-A6C34878D82A}">
                    <a16:rowId xmlns:a16="http://schemas.microsoft.com/office/drawing/2014/main" val="827607773"/>
                  </a:ext>
                </a:extLst>
              </a:tr>
              <a:tr h="1379643">
                <a:tc>
                  <a:txBody>
                    <a:bodyPr/>
                    <a:lstStyle/>
                    <a:p>
                      <a:pPr algn="just">
                        <a:lnSpc>
                          <a:spcPct val="150000"/>
                        </a:lnSpc>
                        <a:spcBef>
                          <a:spcPts val="400"/>
                        </a:spcBef>
                        <a:spcAft>
                          <a:spcPts val="200"/>
                        </a:spcAft>
                      </a:pPr>
                      <a:r>
                        <a:rPr lang="en-US" sz="900">
                          <a:effectLst/>
                        </a:rPr>
                        <a:t> </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US" sz="900" dirty="0">
                          <a:effectLst/>
                        </a:rPr>
                        <a:t>Usability</a:t>
                      </a:r>
                      <a:endParaRPr lang="id-ID" sz="900" b="1" dirty="0">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US" sz="900">
                          <a:effectLst/>
                        </a:rPr>
                        <a:t>The portal has no clear labeling or usage instructions, making it difficult to explore.</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id-ID" sz="900">
                          <a:effectLst/>
                        </a:rPr>
                        <a:t>The software may be challenging for users to understand and operate, which could cause dissatisfaction and eventual product desertion.</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extLst>
                  <a:ext uri="{0D108BD9-81ED-4DB2-BD59-A6C34878D82A}">
                    <a16:rowId xmlns:a16="http://schemas.microsoft.com/office/drawing/2014/main" val="4254560607"/>
                  </a:ext>
                </a:extLst>
              </a:tr>
              <a:tr h="748788">
                <a:tc>
                  <a:txBody>
                    <a:bodyPr/>
                    <a:lstStyle/>
                    <a:p>
                      <a:pPr algn="just">
                        <a:lnSpc>
                          <a:spcPct val="150000"/>
                        </a:lnSpc>
                        <a:spcBef>
                          <a:spcPts val="400"/>
                        </a:spcBef>
                        <a:spcAft>
                          <a:spcPts val="200"/>
                        </a:spcAft>
                      </a:pPr>
                      <a:r>
                        <a:rPr lang="en-US" sz="900">
                          <a:effectLst/>
                        </a:rPr>
                        <a:t>Technical Risk</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US" sz="900">
                          <a:effectLst/>
                        </a:rPr>
                        <a:t>Security</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SG" sz="900">
                          <a:effectLst/>
                        </a:rPr>
                        <a:t>The user is not authenticated correctly after logging in</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id-ID" sz="900">
                          <a:effectLst/>
                        </a:rPr>
                        <a:t>The user</a:t>
                      </a:r>
                      <a:r>
                        <a:rPr lang="en-SG" sz="900">
                          <a:effectLst/>
                        </a:rPr>
                        <a:t> will not be able to log in to the portal and reach the home page</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extLst>
                  <a:ext uri="{0D108BD9-81ED-4DB2-BD59-A6C34878D82A}">
                    <a16:rowId xmlns:a16="http://schemas.microsoft.com/office/drawing/2014/main" val="3757703272"/>
                  </a:ext>
                </a:extLst>
              </a:tr>
              <a:tr h="779127">
                <a:tc>
                  <a:txBody>
                    <a:bodyPr/>
                    <a:lstStyle/>
                    <a:p>
                      <a:pPr algn="just">
                        <a:lnSpc>
                          <a:spcPct val="150000"/>
                        </a:lnSpc>
                        <a:spcBef>
                          <a:spcPts val="400"/>
                        </a:spcBef>
                        <a:spcAft>
                          <a:spcPts val="200"/>
                        </a:spcAft>
                      </a:pPr>
                      <a:r>
                        <a:rPr lang="en-US" sz="900">
                          <a:effectLst/>
                        </a:rPr>
                        <a:t> </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US" sz="900">
                          <a:effectLst/>
                        </a:rPr>
                        <a:t> </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SG" sz="900">
                          <a:effectLst/>
                        </a:rPr>
                        <a:t>Navigation is not properly authorized based on the user's login role assigned</a:t>
                      </a:r>
                      <a:r>
                        <a:rPr lang="id-ID" sz="900">
                          <a:effectLst/>
                        </a:rPr>
                        <a:t>.</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SG" sz="900">
                          <a:effectLst/>
                        </a:rPr>
                        <a:t>The user will have unauthorized access to sensitive information or functionality</a:t>
                      </a:r>
                      <a:r>
                        <a:rPr lang="id-ID" sz="900">
                          <a:effectLst/>
                        </a:rPr>
                        <a:t>.</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extLst>
                  <a:ext uri="{0D108BD9-81ED-4DB2-BD59-A6C34878D82A}">
                    <a16:rowId xmlns:a16="http://schemas.microsoft.com/office/drawing/2014/main" val="3041958653"/>
                  </a:ext>
                </a:extLst>
              </a:tr>
              <a:tr h="779127">
                <a:tc>
                  <a:txBody>
                    <a:bodyPr/>
                    <a:lstStyle/>
                    <a:p>
                      <a:pPr algn="just">
                        <a:lnSpc>
                          <a:spcPct val="150000"/>
                        </a:lnSpc>
                        <a:spcBef>
                          <a:spcPts val="400"/>
                        </a:spcBef>
                        <a:spcAft>
                          <a:spcPts val="200"/>
                        </a:spcAft>
                      </a:pPr>
                      <a:r>
                        <a:rPr lang="en-US" sz="900">
                          <a:effectLst/>
                        </a:rPr>
                        <a:t> </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US" sz="900">
                          <a:effectLst/>
                        </a:rPr>
                        <a:t> </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SG" sz="900">
                          <a:effectLst/>
                        </a:rPr>
                        <a:t>SQL injection</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SG" sz="900">
                          <a:effectLst/>
                        </a:rPr>
                        <a:t>It might result in sensitive data loss, data breaches, and system integrity issues.</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extLst>
                  <a:ext uri="{0D108BD9-81ED-4DB2-BD59-A6C34878D82A}">
                    <a16:rowId xmlns:a16="http://schemas.microsoft.com/office/drawing/2014/main" val="70625473"/>
                  </a:ext>
                </a:extLst>
              </a:tr>
              <a:tr h="748788">
                <a:tc>
                  <a:txBody>
                    <a:bodyPr/>
                    <a:lstStyle/>
                    <a:p>
                      <a:pPr algn="just">
                        <a:lnSpc>
                          <a:spcPct val="150000"/>
                        </a:lnSpc>
                        <a:spcBef>
                          <a:spcPts val="400"/>
                        </a:spcBef>
                        <a:spcAft>
                          <a:spcPts val="200"/>
                        </a:spcAft>
                      </a:pPr>
                      <a:r>
                        <a:rPr lang="en-US" sz="900">
                          <a:effectLst/>
                        </a:rPr>
                        <a:t> </a:t>
                      </a:r>
                      <a:endParaRPr lang="id-ID" sz="9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US" sz="800">
                          <a:effectLst/>
                        </a:rPr>
                        <a:t>Portability</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SG" sz="800">
                          <a:effectLst/>
                        </a:rPr>
                        <a:t>Used car sale portal look and feel is different in phone/mobile devices</a:t>
                      </a:r>
                      <a:endParaRPr lang="id-ID" sz="800" b="1">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tc>
                  <a:txBody>
                    <a:bodyPr/>
                    <a:lstStyle/>
                    <a:p>
                      <a:pPr algn="just">
                        <a:lnSpc>
                          <a:spcPct val="150000"/>
                        </a:lnSpc>
                        <a:spcBef>
                          <a:spcPts val="400"/>
                        </a:spcBef>
                        <a:spcAft>
                          <a:spcPts val="200"/>
                        </a:spcAft>
                      </a:pPr>
                      <a:r>
                        <a:rPr lang="en-SG" sz="800" dirty="0">
                          <a:effectLst/>
                        </a:rPr>
                        <a:t>Users who are comfortable with a certain gadget will stop using the website.</a:t>
                      </a:r>
                      <a:endParaRPr lang="id-ID" sz="800" b="1" dirty="0">
                        <a:effectLst/>
                        <a:latin typeface="Cambria" panose="02040503050406030204" pitchFamily="18" charset="0"/>
                        <a:ea typeface="SimSun" panose="02010600030101010101" pitchFamily="2" charset="-122"/>
                        <a:cs typeface="Arial" panose="020B0604020202020204" pitchFamily="34" charset="0"/>
                      </a:endParaRPr>
                    </a:p>
                  </a:txBody>
                  <a:tcPr marL="30962" marR="30962" marT="0" marB="0"/>
                </a:tc>
                <a:extLst>
                  <a:ext uri="{0D108BD9-81ED-4DB2-BD59-A6C34878D82A}">
                    <a16:rowId xmlns:a16="http://schemas.microsoft.com/office/drawing/2014/main" val="130454288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B119ABBE-DEA9-4C5A-BB9D-474E77EE127A}"/>
              </a:ext>
            </a:extLst>
          </p:cNvPr>
          <p:cNvSpPr txBox="1">
            <a:spLocks noGrp="1" noChangeArrowheads="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Risk Based Testing Strategies</a:t>
            </a:r>
            <a:endParaRPr lang="en-US" altLang="en-US" sz="2800" dirty="0">
              <a:solidFill>
                <a:schemeClr val="bg1"/>
              </a:solidFill>
              <a:cs typeface="Arial" panose="020B0604020202020204" pitchFamily="34" charset="0"/>
            </a:endParaRPr>
          </a:p>
        </p:txBody>
      </p:sp>
      <p:graphicFrame>
        <p:nvGraphicFramePr>
          <p:cNvPr id="3" name="Table 2">
            <a:extLst>
              <a:ext uri="{FF2B5EF4-FFF2-40B4-BE49-F238E27FC236}">
                <a16:creationId xmlns:a16="http://schemas.microsoft.com/office/drawing/2014/main" id="{BD7891EB-9445-4131-4B4D-2B1DEA8BD4D2}"/>
              </a:ext>
            </a:extLst>
          </p:cNvPr>
          <p:cNvGraphicFramePr>
            <a:graphicFrameLocks noGrp="1"/>
          </p:cNvGraphicFramePr>
          <p:nvPr>
            <p:extLst>
              <p:ext uri="{D42A27DB-BD31-4B8C-83A1-F6EECF244321}">
                <p14:modId xmlns:p14="http://schemas.microsoft.com/office/powerpoint/2010/main" val="772635790"/>
              </p:ext>
            </p:extLst>
          </p:nvPr>
        </p:nvGraphicFramePr>
        <p:xfrm>
          <a:off x="1175744" y="1196752"/>
          <a:ext cx="7140671" cy="3898902"/>
        </p:xfrm>
        <a:graphic>
          <a:graphicData uri="http://schemas.openxmlformats.org/drawingml/2006/table">
            <a:tbl>
              <a:tblPr firstRow="1" firstCol="1" bandRow="1">
                <a:tableStyleId>{F2DE63D5-997A-4646-A377-4702673A728D}</a:tableStyleId>
              </a:tblPr>
              <a:tblGrid>
                <a:gridCol w="469695">
                  <a:extLst>
                    <a:ext uri="{9D8B030D-6E8A-4147-A177-3AD203B41FA5}">
                      <a16:colId xmlns:a16="http://schemas.microsoft.com/office/drawing/2014/main" val="2937213808"/>
                    </a:ext>
                  </a:extLst>
                </a:gridCol>
                <a:gridCol w="692998">
                  <a:extLst>
                    <a:ext uri="{9D8B030D-6E8A-4147-A177-3AD203B41FA5}">
                      <a16:colId xmlns:a16="http://schemas.microsoft.com/office/drawing/2014/main" val="566041257"/>
                    </a:ext>
                  </a:extLst>
                </a:gridCol>
                <a:gridCol w="963897">
                  <a:extLst>
                    <a:ext uri="{9D8B030D-6E8A-4147-A177-3AD203B41FA5}">
                      <a16:colId xmlns:a16="http://schemas.microsoft.com/office/drawing/2014/main" val="476672980"/>
                    </a:ext>
                  </a:extLst>
                </a:gridCol>
                <a:gridCol w="1185097">
                  <a:extLst>
                    <a:ext uri="{9D8B030D-6E8A-4147-A177-3AD203B41FA5}">
                      <a16:colId xmlns:a16="http://schemas.microsoft.com/office/drawing/2014/main" val="2101467762"/>
                    </a:ext>
                  </a:extLst>
                </a:gridCol>
                <a:gridCol w="674797">
                  <a:extLst>
                    <a:ext uri="{9D8B030D-6E8A-4147-A177-3AD203B41FA5}">
                      <a16:colId xmlns:a16="http://schemas.microsoft.com/office/drawing/2014/main" val="693703412"/>
                    </a:ext>
                  </a:extLst>
                </a:gridCol>
                <a:gridCol w="930998">
                  <a:extLst>
                    <a:ext uri="{9D8B030D-6E8A-4147-A177-3AD203B41FA5}">
                      <a16:colId xmlns:a16="http://schemas.microsoft.com/office/drawing/2014/main" val="1842964999"/>
                    </a:ext>
                  </a:extLst>
                </a:gridCol>
                <a:gridCol w="872199">
                  <a:extLst>
                    <a:ext uri="{9D8B030D-6E8A-4147-A177-3AD203B41FA5}">
                      <a16:colId xmlns:a16="http://schemas.microsoft.com/office/drawing/2014/main" val="1764893186"/>
                    </a:ext>
                  </a:extLst>
                </a:gridCol>
                <a:gridCol w="1350990">
                  <a:extLst>
                    <a:ext uri="{9D8B030D-6E8A-4147-A177-3AD203B41FA5}">
                      <a16:colId xmlns:a16="http://schemas.microsoft.com/office/drawing/2014/main" val="4129382972"/>
                    </a:ext>
                  </a:extLst>
                </a:gridCol>
              </a:tblGrid>
              <a:tr h="335425">
                <a:tc>
                  <a:txBody>
                    <a:bodyPr/>
                    <a:lstStyle/>
                    <a:p>
                      <a:pPr>
                        <a:lnSpc>
                          <a:spcPct val="107000"/>
                        </a:lnSpc>
                        <a:spcAft>
                          <a:spcPts val="800"/>
                        </a:spcAft>
                      </a:pPr>
                      <a:r>
                        <a:rPr lang="en-SG" sz="1100" dirty="0">
                          <a:effectLst/>
                        </a:rPr>
                        <a:t>Risk Id</a:t>
                      </a:r>
                      <a:endParaRPr lang="en-ID" sz="1100" dirty="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Test Scenario ID</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Test Scenario</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Test Objective</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Test Priority</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Risk</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Technique</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Expected Results</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extLst>
                  <a:ext uri="{0D108BD9-81ED-4DB2-BD59-A6C34878D82A}">
                    <a16:rowId xmlns:a16="http://schemas.microsoft.com/office/drawing/2014/main" val="2317724021"/>
                  </a:ext>
                </a:extLst>
              </a:tr>
              <a:tr h="849861">
                <a:tc>
                  <a:txBody>
                    <a:bodyPr/>
                    <a:lstStyle/>
                    <a:p>
                      <a:pPr>
                        <a:lnSpc>
                          <a:spcPct val="107000"/>
                        </a:lnSpc>
                        <a:spcAft>
                          <a:spcPts val="800"/>
                        </a:spcAft>
                      </a:pPr>
                      <a:r>
                        <a:rPr lang="en-SG" sz="1100">
                          <a:effectLst/>
                        </a:rPr>
                        <a:t>1</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UA001</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dirty="0">
                          <a:effectLst/>
                        </a:rPr>
                        <a:t>Ensure user can register in the portal</a:t>
                      </a:r>
                      <a:endParaRPr lang="en-ID" sz="1100" dirty="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dirty="0">
                          <a:effectLst/>
                        </a:rPr>
                        <a:t>To allow user to register with their credentials (name, username, email, password) successfully</a:t>
                      </a:r>
                      <a:endParaRPr lang="en-ID" sz="1100" dirty="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High</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User is not able to register with their credentials</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UAT Testing</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The user will get a success message and their credentials saved in the database after successfully enrolling.</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extLst>
                  <a:ext uri="{0D108BD9-81ED-4DB2-BD59-A6C34878D82A}">
                    <a16:rowId xmlns:a16="http://schemas.microsoft.com/office/drawing/2014/main" val="2858836292"/>
                  </a:ext>
                </a:extLst>
              </a:tr>
              <a:tr h="678382">
                <a:tc>
                  <a:txBody>
                    <a:bodyPr/>
                    <a:lstStyle/>
                    <a:p>
                      <a:pPr>
                        <a:lnSpc>
                          <a:spcPct val="107000"/>
                        </a:lnSpc>
                        <a:spcAft>
                          <a:spcPts val="800"/>
                        </a:spcAft>
                      </a:pPr>
                      <a:r>
                        <a:rPr lang="en-SG" sz="1100">
                          <a:effectLst/>
                        </a:rPr>
                        <a:t>2</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UA002</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Ensure user can login in the portal</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To allow user to login with registered credentials</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High</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User is not able to log in with registered credentials</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UAT Testing</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After logging in, the user will see the home page.</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extLst>
                  <a:ext uri="{0D108BD9-81ED-4DB2-BD59-A6C34878D82A}">
                    <a16:rowId xmlns:a16="http://schemas.microsoft.com/office/drawing/2014/main" val="1245821835"/>
                  </a:ext>
                </a:extLst>
              </a:tr>
              <a:tr h="506903">
                <a:tc>
                  <a:txBody>
                    <a:bodyPr/>
                    <a:lstStyle/>
                    <a:p>
                      <a:pPr>
                        <a:lnSpc>
                          <a:spcPct val="107000"/>
                        </a:lnSpc>
                        <a:spcAft>
                          <a:spcPts val="800"/>
                        </a:spcAft>
                      </a:pPr>
                      <a:r>
                        <a:rPr lang="en-SG" sz="1100">
                          <a:effectLst/>
                        </a:rPr>
                        <a:t>3</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UA003</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Ensure user car post a car in the portal</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To allow user to post a car in the portal</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High</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User is not able to post a car in the portal</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UAT Testing</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The platform allows users to post their cars.</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extLst>
                  <a:ext uri="{0D108BD9-81ED-4DB2-BD59-A6C34878D82A}">
                    <a16:rowId xmlns:a16="http://schemas.microsoft.com/office/drawing/2014/main" val="3328880118"/>
                  </a:ext>
                </a:extLst>
              </a:tr>
              <a:tr h="506903">
                <a:tc>
                  <a:txBody>
                    <a:bodyPr/>
                    <a:lstStyle/>
                    <a:p>
                      <a:pPr>
                        <a:lnSpc>
                          <a:spcPct val="107000"/>
                        </a:lnSpc>
                        <a:spcAft>
                          <a:spcPts val="800"/>
                        </a:spcAft>
                      </a:pPr>
                      <a:r>
                        <a:rPr lang="en-SG" sz="1100">
                          <a:effectLst/>
                        </a:rPr>
                        <a:t>4</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UA004</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Ensure user can search and view car detail</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To allow user to search a particular car in the portal</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High</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User is not able to find the expected car</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UAT Testing</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The user will see a matched search result after entering the keyword.</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extLst>
                  <a:ext uri="{0D108BD9-81ED-4DB2-BD59-A6C34878D82A}">
                    <a16:rowId xmlns:a16="http://schemas.microsoft.com/office/drawing/2014/main" val="3762609022"/>
                  </a:ext>
                </a:extLst>
              </a:tr>
              <a:tr h="506903">
                <a:tc>
                  <a:txBody>
                    <a:bodyPr/>
                    <a:lstStyle/>
                    <a:p>
                      <a:pPr>
                        <a:lnSpc>
                          <a:spcPct val="107000"/>
                        </a:lnSpc>
                        <a:spcAft>
                          <a:spcPts val="800"/>
                        </a:spcAft>
                      </a:pPr>
                      <a:r>
                        <a:rPr lang="en-SG" sz="1100">
                          <a:effectLst/>
                        </a:rPr>
                        <a:t>5</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UA005</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Ensure user can update his profile</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To allow user to update their profile </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High</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Users is not able to update their profile</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a:effectLst/>
                        </a:rPr>
                        <a:t>UAT Testing</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tc>
                  <a:txBody>
                    <a:bodyPr/>
                    <a:lstStyle/>
                    <a:p>
                      <a:pPr>
                        <a:lnSpc>
                          <a:spcPct val="107000"/>
                        </a:lnSpc>
                        <a:spcAft>
                          <a:spcPts val="800"/>
                        </a:spcAft>
                      </a:pPr>
                      <a:r>
                        <a:rPr lang="en-SG" sz="1100" dirty="0">
                          <a:effectLst/>
                        </a:rPr>
                        <a:t>Users' profiles can now display updated information.</a:t>
                      </a:r>
                      <a:endParaRPr lang="en-ID" sz="1100" dirty="0">
                        <a:effectLst/>
                        <a:latin typeface="Calibri" panose="020F0502020204030204" pitchFamily="34" charset="0"/>
                        <a:ea typeface="SimSun" panose="02010600030101010101" pitchFamily="2" charset="-122"/>
                        <a:cs typeface="Arial" panose="020B0604020202020204" pitchFamily="34" charset="0"/>
                      </a:endParaRPr>
                    </a:p>
                  </a:txBody>
                  <a:tcPr marL="7437" marR="7437" marT="0" marB="0"/>
                </a:tc>
                <a:extLst>
                  <a:ext uri="{0D108BD9-81ED-4DB2-BD59-A6C34878D82A}">
                    <a16:rowId xmlns:a16="http://schemas.microsoft.com/office/drawing/2014/main" val="1558317488"/>
                  </a:ext>
                </a:extLst>
              </a:tr>
            </a:tbl>
          </a:graphicData>
        </a:graphic>
      </p:graphicFrame>
    </p:spTree>
    <p:extLst>
      <p:ext uri="{BB962C8B-B14F-4D97-AF65-F5344CB8AC3E}">
        <p14:creationId xmlns:p14="http://schemas.microsoft.com/office/powerpoint/2010/main" val="100754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28487668"/>
              </p:ext>
            </p:extLst>
          </p:nvPr>
        </p:nvGraphicFramePr>
        <p:xfrm>
          <a:off x="971600" y="1628800"/>
          <a:ext cx="6439361" cy="2038918"/>
        </p:xfrm>
        <a:graphic>
          <a:graphicData uri="http://schemas.openxmlformats.org/drawingml/2006/table">
            <a:tbl>
              <a:tblPr firstRow="1" firstCol="1" bandRow="1">
                <a:tableStyleId>{F2DE63D5-997A-4646-A377-4702673A728D}</a:tableStyleId>
              </a:tblPr>
              <a:tblGrid>
                <a:gridCol w="568848">
                  <a:extLst>
                    <a:ext uri="{9D8B030D-6E8A-4147-A177-3AD203B41FA5}">
                      <a16:colId xmlns:a16="http://schemas.microsoft.com/office/drawing/2014/main" val="20000"/>
                    </a:ext>
                  </a:extLst>
                </a:gridCol>
                <a:gridCol w="1756068">
                  <a:extLst>
                    <a:ext uri="{9D8B030D-6E8A-4147-A177-3AD203B41FA5}">
                      <a16:colId xmlns:a16="http://schemas.microsoft.com/office/drawing/2014/main" val="20001"/>
                    </a:ext>
                  </a:extLst>
                </a:gridCol>
                <a:gridCol w="806426">
                  <a:extLst>
                    <a:ext uri="{9D8B030D-6E8A-4147-A177-3AD203B41FA5}">
                      <a16:colId xmlns:a16="http://schemas.microsoft.com/office/drawing/2014/main" val="20002"/>
                    </a:ext>
                  </a:extLst>
                </a:gridCol>
                <a:gridCol w="637110">
                  <a:extLst>
                    <a:ext uri="{9D8B030D-6E8A-4147-A177-3AD203B41FA5}">
                      <a16:colId xmlns:a16="http://schemas.microsoft.com/office/drawing/2014/main" val="20003"/>
                    </a:ext>
                  </a:extLst>
                </a:gridCol>
                <a:gridCol w="999834">
                  <a:extLst>
                    <a:ext uri="{9D8B030D-6E8A-4147-A177-3AD203B41FA5}">
                      <a16:colId xmlns:a16="http://schemas.microsoft.com/office/drawing/2014/main" val="20004"/>
                    </a:ext>
                  </a:extLst>
                </a:gridCol>
                <a:gridCol w="875357">
                  <a:extLst>
                    <a:ext uri="{9D8B030D-6E8A-4147-A177-3AD203B41FA5}">
                      <a16:colId xmlns:a16="http://schemas.microsoft.com/office/drawing/2014/main" val="20005"/>
                    </a:ext>
                  </a:extLst>
                </a:gridCol>
                <a:gridCol w="795718">
                  <a:extLst>
                    <a:ext uri="{9D8B030D-6E8A-4147-A177-3AD203B41FA5}">
                      <a16:colId xmlns:a16="http://schemas.microsoft.com/office/drawing/2014/main" val="20006"/>
                    </a:ext>
                  </a:extLst>
                </a:gridCol>
              </a:tblGrid>
              <a:tr h="472955">
                <a:tc>
                  <a:txBody>
                    <a:bodyPr/>
                    <a:lstStyle/>
                    <a:p>
                      <a:pPr algn="ctr">
                        <a:lnSpc>
                          <a:spcPts val="1300"/>
                        </a:lnSpc>
                        <a:spcBef>
                          <a:spcPts val="400"/>
                        </a:spcBef>
                        <a:spcAft>
                          <a:spcPts val="200"/>
                        </a:spcAft>
                      </a:pPr>
                      <a:r>
                        <a:rPr lang="en-US" sz="1000">
                          <a:effectLst/>
                        </a:rPr>
                        <a:t>Risk ID</a:t>
                      </a:r>
                      <a:endParaRPr lang="en-SG"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Risk</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Likelihood</a:t>
                      </a:r>
                      <a:endParaRPr lang="en-SG" sz="1000">
                        <a:effectLst/>
                      </a:endParaRPr>
                    </a:p>
                    <a:p>
                      <a:pPr algn="ctr">
                        <a:lnSpc>
                          <a:spcPts val="1300"/>
                        </a:lnSpc>
                        <a:spcBef>
                          <a:spcPts val="400"/>
                        </a:spcBef>
                        <a:spcAft>
                          <a:spcPts val="200"/>
                        </a:spcAft>
                      </a:pPr>
                      <a:r>
                        <a:rPr lang="en-US" sz="1000">
                          <a:effectLst/>
                        </a:rPr>
                        <a:t>(1-5)</a:t>
                      </a:r>
                      <a:endParaRPr lang="en-SG"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Impact</a:t>
                      </a:r>
                      <a:endParaRPr lang="en-SG" sz="1000">
                        <a:effectLst/>
                      </a:endParaRPr>
                    </a:p>
                    <a:p>
                      <a:pPr algn="ctr">
                        <a:lnSpc>
                          <a:spcPts val="1300"/>
                        </a:lnSpc>
                        <a:spcBef>
                          <a:spcPts val="400"/>
                        </a:spcBef>
                        <a:spcAft>
                          <a:spcPts val="200"/>
                        </a:spcAft>
                      </a:pPr>
                      <a:r>
                        <a:rPr lang="en-US" sz="1000">
                          <a:effectLst/>
                        </a:rPr>
                        <a:t>(1 – 5)</a:t>
                      </a:r>
                      <a:endParaRPr lang="en-SG"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Type of</a:t>
                      </a:r>
                      <a:endParaRPr lang="en-SG" sz="1000">
                        <a:effectLst/>
                      </a:endParaRPr>
                    </a:p>
                    <a:p>
                      <a:pPr algn="ctr">
                        <a:lnSpc>
                          <a:spcPts val="1300"/>
                        </a:lnSpc>
                        <a:spcBef>
                          <a:spcPts val="400"/>
                        </a:spcBef>
                        <a:spcAft>
                          <a:spcPts val="200"/>
                        </a:spcAft>
                      </a:pPr>
                      <a:r>
                        <a:rPr lang="en-US" sz="1000">
                          <a:effectLst/>
                        </a:rPr>
                        <a:t>Testing                      </a:t>
                      </a:r>
                      <a:endParaRPr lang="en-SG"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Risk </a:t>
                      </a:r>
                      <a:endParaRPr lang="en-SG" sz="1000">
                        <a:effectLst/>
                      </a:endParaRPr>
                    </a:p>
                    <a:p>
                      <a:pPr algn="ctr">
                        <a:lnSpc>
                          <a:spcPts val="1300"/>
                        </a:lnSpc>
                        <a:spcBef>
                          <a:spcPts val="400"/>
                        </a:spcBef>
                        <a:spcAft>
                          <a:spcPts val="200"/>
                        </a:spcAft>
                      </a:pPr>
                      <a:r>
                        <a:rPr lang="en-US" sz="1000">
                          <a:effectLst/>
                        </a:rPr>
                        <a:t>Rating</a:t>
                      </a:r>
                      <a:endParaRPr lang="en-SG"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Risk Level</a:t>
                      </a:r>
                      <a:endParaRPr lang="en-SG"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000"/>
                  </a:ext>
                </a:extLst>
              </a:tr>
              <a:tr h="382322">
                <a:tc>
                  <a:txBody>
                    <a:bodyPr/>
                    <a:lstStyle/>
                    <a:p>
                      <a:pPr algn="ctr">
                        <a:lnSpc>
                          <a:spcPts val="1300"/>
                        </a:lnSpc>
                        <a:spcBef>
                          <a:spcPts val="400"/>
                        </a:spcBef>
                        <a:spcAft>
                          <a:spcPts val="200"/>
                        </a:spcAft>
                      </a:pPr>
                      <a:r>
                        <a:rPr lang="en-US" sz="1000">
                          <a:effectLst/>
                        </a:rPr>
                        <a:t>1</a:t>
                      </a:r>
                      <a:endParaRPr lang="en-SG"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SG" sz="1000" dirty="0">
                          <a:effectLst/>
                        </a:rPr>
                        <a:t>User is not be able register in the system </a:t>
                      </a:r>
                      <a:endParaRPr lang="en-SG"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3</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4</a:t>
                      </a:r>
                      <a:endParaRPr lang="en-SG"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UAT Testing</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12</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a:effectLst/>
                        </a:rPr>
                        <a:t>High</a:t>
                      </a:r>
                      <a:endParaRPr lang="en-SG" sz="100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001"/>
                  </a:ext>
                </a:extLst>
              </a:tr>
              <a:tr h="185949">
                <a:tc>
                  <a:txBody>
                    <a:bodyPr/>
                    <a:lstStyle/>
                    <a:p>
                      <a:pPr algn="ctr">
                        <a:lnSpc>
                          <a:spcPts val="1300"/>
                        </a:lnSpc>
                        <a:spcBef>
                          <a:spcPts val="400"/>
                        </a:spcBef>
                        <a:spcAft>
                          <a:spcPts val="200"/>
                        </a:spcAft>
                      </a:pPr>
                      <a:r>
                        <a:rPr lang="en-US" sz="1000" dirty="0">
                          <a:effectLst/>
                        </a:rPr>
                        <a:t> 2</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SG" sz="1000" dirty="0">
                          <a:effectLst/>
                        </a:rPr>
                        <a:t> User will not be able to reach the home page to post or view cars</a:t>
                      </a:r>
                      <a:endParaRPr lang="en-SG"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 3</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4 </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 UAT Testing</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 12</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High </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002"/>
                  </a:ext>
                </a:extLst>
              </a:tr>
              <a:tr h="185949">
                <a:tc>
                  <a:txBody>
                    <a:bodyPr/>
                    <a:lstStyle/>
                    <a:p>
                      <a:pPr algn="ctr">
                        <a:lnSpc>
                          <a:spcPts val="1300"/>
                        </a:lnSpc>
                        <a:spcBef>
                          <a:spcPts val="400"/>
                        </a:spcBef>
                        <a:spcAft>
                          <a:spcPts val="200"/>
                        </a:spcAft>
                      </a:pPr>
                      <a:r>
                        <a:rPr lang="en-SG" sz="1000" dirty="0">
                          <a:effectLst/>
                        </a:rPr>
                        <a:t>3</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SG" sz="1100" dirty="0">
                          <a:effectLst/>
                        </a:rPr>
                        <a:t>User not be able to sell their car</a:t>
                      </a:r>
                      <a:endParaRPr lang="en-SG"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SG" sz="1000" dirty="0">
                          <a:effectLst/>
                        </a:rPr>
                        <a:t>3</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SG" sz="1000" dirty="0">
                          <a:effectLst/>
                        </a:rPr>
                        <a:t>4</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UAT Testing</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SG" sz="1000" dirty="0">
                          <a:effectLst/>
                        </a:rPr>
                        <a:t>12</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SG" sz="1000" dirty="0">
                          <a:effectLst/>
                        </a:rPr>
                        <a:t>High</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400938612"/>
                  </a:ext>
                </a:extLst>
              </a:tr>
              <a:tr h="140977">
                <a:tc>
                  <a:txBody>
                    <a:bodyPr/>
                    <a:lstStyle/>
                    <a:p>
                      <a:pPr algn="ctr">
                        <a:lnSpc>
                          <a:spcPts val="1300"/>
                        </a:lnSpc>
                        <a:spcBef>
                          <a:spcPts val="400"/>
                        </a:spcBef>
                        <a:spcAft>
                          <a:spcPts val="200"/>
                        </a:spcAft>
                      </a:pPr>
                      <a:r>
                        <a:rPr lang="en-SG" sz="1000" dirty="0">
                          <a:effectLst/>
                        </a:rPr>
                        <a:t>4</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SG" sz="1100" dirty="0">
                          <a:effectLst/>
                        </a:rPr>
                        <a:t>User will not be able to find the car excepted</a:t>
                      </a:r>
                      <a:endParaRPr lang="en-SG" sz="11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SG" sz="1000" dirty="0">
                          <a:effectLst/>
                        </a:rPr>
                        <a:t>3</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SG" sz="1000" dirty="0">
                          <a:effectLst/>
                        </a:rPr>
                        <a:t>4</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US" sz="1000" dirty="0">
                          <a:effectLst/>
                        </a:rPr>
                        <a:t>UAT Testing</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SG" sz="1000" dirty="0">
                          <a:effectLst/>
                        </a:rPr>
                        <a:t>9</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tc>
                  <a:txBody>
                    <a:bodyPr/>
                    <a:lstStyle/>
                    <a:p>
                      <a:pPr algn="ctr">
                        <a:lnSpc>
                          <a:spcPts val="1300"/>
                        </a:lnSpc>
                        <a:spcBef>
                          <a:spcPts val="400"/>
                        </a:spcBef>
                        <a:spcAft>
                          <a:spcPts val="200"/>
                        </a:spcAft>
                      </a:pPr>
                      <a:r>
                        <a:rPr lang="en-SG" sz="1000" dirty="0">
                          <a:effectLst/>
                        </a:rPr>
                        <a:t>High </a:t>
                      </a:r>
                      <a:endParaRPr lang="en-SG" sz="1000" dirty="0">
                        <a:effectLst/>
                        <a:latin typeface="Cambria" panose="020405030504060302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52812786"/>
                  </a:ext>
                </a:extLst>
              </a:tr>
            </a:tbl>
          </a:graphicData>
        </a:graphic>
      </p:graphicFrame>
      <p:pic>
        <p:nvPicPr>
          <p:cNvPr id="5" name="Picture 4" descr="www.researchgate.net/profile/Gulsum-Kaya/public..."/>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988932"/>
            <a:ext cx="4392488" cy="2608420"/>
          </a:xfrm>
          <a:prstGeom prst="rect">
            <a:avLst/>
          </a:prstGeom>
          <a:noFill/>
          <a:ln>
            <a:noFill/>
          </a:ln>
        </p:spPr>
      </p:pic>
      <p:sp>
        <p:nvSpPr>
          <p:cNvPr id="6" name="TextBox 2">
            <a:extLst>
              <a:ext uri="{FF2B5EF4-FFF2-40B4-BE49-F238E27FC236}">
                <a16:creationId xmlns:a16="http://schemas.microsoft.com/office/drawing/2014/main" id="{B119ABBE-DEA9-4C5A-BB9D-474E77EE127A}"/>
              </a:ext>
            </a:extLst>
          </p:cNvPr>
          <p:cNvSpPr txBox="1">
            <a:spLocks noGrp="1" noChangeArrowheads="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Risk Based Testing Strategies</a:t>
            </a:r>
            <a:endParaRPr lang="en-US" altLang="en-US" sz="2800" dirty="0">
              <a:solidFill>
                <a:schemeClr val="bg1"/>
              </a:solidFill>
              <a:cs typeface="Arial" panose="020B0604020202020204" pitchFamily="34" charset="0"/>
            </a:endParaRPr>
          </a:p>
        </p:txBody>
      </p:sp>
    </p:spTree>
    <p:extLst>
      <p:ext uri="{BB962C8B-B14F-4D97-AF65-F5344CB8AC3E}">
        <p14:creationId xmlns:p14="http://schemas.microsoft.com/office/powerpoint/2010/main" val="2393098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a:extLst>
              <a:ext uri="{FF2B5EF4-FFF2-40B4-BE49-F238E27FC236}">
                <a16:creationId xmlns:a16="http://schemas.microsoft.com/office/drawing/2014/main" id="{B119ABBE-DEA9-4C5A-BB9D-474E77EE127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Risk Based Testing Strategies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dirty="0">
              <a:solidFill>
                <a:schemeClr val="tx1"/>
              </a:solidFill>
            </a:endParaRPr>
          </a:p>
          <a:p>
            <a:pPr>
              <a:spcBef>
                <a:spcPts val="600"/>
              </a:spcBef>
              <a:spcAft>
                <a:spcPts val="600"/>
              </a:spcAft>
              <a:defRPr/>
            </a:pPr>
            <a:endParaRPr lang="en-SG" dirty="0">
              <a:solidFill>
                <a:schemeClr val="tx1"/>
              </a:solidFill>
            </a:endParaRPr>
          </a:p>
          <a:p>
            <a:pPr>
              <a:spcBef>
                <a:spcPts val="600"/>
              </a:spcBef>
              <a:spcAft>
                <a:spcPts val="600"/>
              </a:spcAft>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graphicFrame>
        <p:nvGraphicFramePr>
          <p:cNvPr id="2" name="Table 3">
            <a:extLst>
              <a:ext uri="{FF2B5EF4-FFF2-40B4-BE49-F238E27FC236}">
                <a16:creationId xmlns:a16="http://schemas.microsoft.com/office/drawing/2014/main" id="{5DA7BF8B-9C22-459C-8009-14FF99808CEF}"/>
              </a:ext>
            </a:extLst>
          </p:cNvPr>
          <p:cNvGraphicFramePr>
            <a:graphicFrameLocks noGrp="1"/>
          </p:cNvGraphicFramePr>
          <p:nvPr>
            <p:extLst>
              <p:ext uri="{D42A27DB-BD31-4B8C-83A1-F6EECF244321}">
                <p14:modId xmlns:p14="http://schemas.microsoft.com/office/powerpoint/2010/main" val="1324489787"/>
              </p:ext>
            </p:extLst>
          </p:nvPr>
        </p:nvGraphicFramePr>
        <p:xfrm>
          <a:off x="432048" y="1628800"/>
          <a:ext cx="1979712" cy="4253096"/>
        </p:xfrm>
        <a:graphic>
          <a:graphicData uri="http://schemas.openxmlformats.org/drawingml/2006/table">
            <a:tbl>
              <a:tblPr firstRow="1" bandRow="1">
                <a:tableStyleId>{F5AB1C69-6EDB-4FF4-983F-18BD219EF322}</a:tableStyleId>
              </a:tblPr>
              <a:tblGrid>
                <a:gridCol w="1979712">
                  <a:extLst>
                    <a:ext uri="{9D8B030D-6E8A-4147-A177-3AD203B41FA5}">
                      <a16:colId xmlns:a16="http://schemas.microsoft.com/office/drawing/2014/main" val="3464848541"/>
                    </a:ext>
                  </a:extLst>
                </a:gridCol>
              </a:tblGrid>
              <a:tr h="523722">
                <a:tc>
                  <a:txBody>
                    <a:bodyPr/>
                    <a:lstStyle/>
                    <a:p>
                      <a:r>
                        <a:rPr lang="en-US" sz="1800" dirty="0"/>
                        <a:t>Risk Analysis</a:t>
                      </a:r>
                    </a:p>
                  </a:txBody>
                  <a:tcPr/>
                </a:tc>
                <a:extLst>
                  <a:ext uri="{0D108BD9-81ED-4DB2-BD59-A6C34878D82A}">
                    <a16:rowId xmlns:a16="http://schemas.microsoft.com/office/drawing/2014/main" val="2115563634"/>
                  </a:ext>
                </a:extLst>
              </a:tr>
              <a:tr h="3729374">
                <a:tc>
                  <a:txBody>
                    <a:bodyPr/>
                    <a:lstStyle/>
                    <a:p>
                      <a:r>
                        <a:rPr lang="en-US" sz="1600" dirty="0"/>
                        <a:t>-Identify all possible risk</a:t>
                      </a:r>
                    </a:p>
                    <a:p>
                      <a:r>
                        <a:rPr lang="en-US" sz="1600" dirty="0"/>
                        <a:t>-Categorize the risk into functional , technical and , non functional risk.</a:t>
                      </a:r>
                    </a:p>
                    <a:p>
                      <a:pPr marL="285750" indent="-285750">
                        <a:buFontTx/>
                        <a:buChar char="-"/>
                      </a:pPr>
                      <a:r>
                        <a:rPr lang="en-US" sz="1600" dirty="0"/>
                        <a:t>Assess the risk level using the risk matrix</a:t>
                      </a:r>
                    </a:p>
                    <a:p>
                      <a:pPr marL="285750" indent="-285750">
                        <a:buFontTx/>
                        <a:buChar char="-"/>
                      </a:pPr>
                      <a:r>
                        <a:rPr lang="en-US" sz="1600" dirty="0"/>
                        <a:t>Prioritize the extreme high risk</a:t>
                      </a:r>
                    </a:p>
                  </a:txBody>
                  <a:tcPr/>
                </a:tc>
                <a:extLst>
                  <a:ext uri="{0D108BD9-81ED-4DB2-BD59-A6C34878D82A}">
                    <a16:rowId xmlns:a16="http://schemas.microsoft.com/office/drawing/2014/main" val="291082398"/>
                  </a:ext>
                </a:extLst>
              </a:tr>
            </a:tbl>
          </a:graphicData>
        </a:graphic>
      </p:graphicFrame>
      <p:graphicFrame>
        <p:nvGraphicFramePr>
          <p:cNvPr id="4" name="Table 3">
            <a:extLst>
              <a:ext uri="{FF2B5EF4-FFF2-40B4-BE49-F238E27FC236}">
                <a16:creationId xmlns:a16="http://schemas.microsoft.com/office/drawing/2014/main" id="{E70F2B50-C622-4B66-B748-504C447A4296}"/>
              </a:ext>
            </a:extLst>
          </p:cNvPr>
          <p:cNvGraphicFramePr>
            <a:graphicFrameLocks noGrp="1"/>
          </p:cNvGraphicFramePr>
          <p:nvPr>
            <p:extLst>
              <p:ext uri="{D42A27DB-BD31-4B8C-83A1-F6EECF244321}">
                <p14:modId xmlns:p14="http://schemas.microsoft.com/office/powerpoint/2010/main" val="555476038"/>
              </p:ext>
            </p:extLst>
          </p:nvPr>
        </p:nvGraphicFramePr>
        <p:xfrm>
          <a:off x="3505945" y="1616462"/>
          <a:ext cx="1979712" cy="4093391"/>
        </p:xfrm>
        <a:graphic>
          <a:graphicData uri="http://schemas.openxmlformats.org/drawingml/2006/table">
            <a:tbl>
              <a:tblPr firstRow="1" bandRow="1">
                <a:tableStyleId>{F5AB1C69-6EDB-4FF4-983F-18BD219EF322}</a:tableStyleId>
              </a:tblPr>
              <a:tblGrid>
                <a:gridCol w="1979712">
                  <a:extLst>
                    <a:ext uri="{9D8B030D-6E8A-4147-A177-3AD203B41FA5}">
                      <a16:colId xmlns:a16="http://schemas.microsoft.com/office/drawing/2014/main" val="3464848541"/>
                    </a:ext>
                  </a:extLst>
                </a:gridCol>
              </a:tblGrid>
              <a:tr h="504056">
                <a:tc>
                  <a:txBody>
                    <a:bodyPr/>
                    <a:lstStyle/>
                    <a:p>
                      <a:r>
                        <a:rPr lang="en-US" sz="1800" dirty="0"/>
                        <a:t>Test planning</a:t>
                      </a:r>
                    </a:p>
                  </a:txBody>
                  <a:tcPr/>
                </a:tc>
                <a:extLst>
                  <a:ext uri="{0D108BD9-81ED-4DB2-BD59-A6C34878D82A}">
                    <a16:rowId xmlns:a16="http://schemas.microsoft.com/office/drawing/2014/main" val="2115563634"/>
                  </a:ext>
                </a:extLst>
              </a:tr>
              <a:tr h="3589335">
                <a:tc>
                  <a:txBody>
                    <a:bodyPr/>
                    <a:lstStyle/>
                    <a:p>
                      <a:pPr marL="285750" indent="-285750">
                        <a:buFontTx/>
                        <a:buChar char="-"/>
                      </a:pPr>
                      <a:r>
                        <a:rPr lang="en-US" sz="1600" kern="1200" dirty="0">
                          <a:solidFill>
                            <a:schemeClr val="dk1"/>
                          </a:solidFill>
                          <a:effectLst/>
                        </a:rPr>
                        <a:t>SDLC Model, spiral model is selected</a:t>
                      </a:r>
                    </a:p>
                    <a:p>
                      <a:pPr marL="285750" indent="-285750">
                        <a:buFontTx/>
                        <a:buChar char="-"/>
                      </a:pPr>
                      <a:r>
                        <a:rPr lang="en-US" sz="1600" kern="1200" dirty="0">
                          <a:solidFill>
                            <a:schemeClr val="dk1"/>
                          </a:solidFill>
                          <a:effectLst/>
                        </a:rPr>
                        <a:t>Test plan and schedule are prepared </a:t>
                      </a:r>
                      <a:r>
                        <a:rPr lang="en-US" sz="1600" kern="1200" dirty="0" err="1">
                          <a:solidFill>
                            <a:schemeClr val="dk1"/>
                          </a:solidFill>
                          <a:effectLst/>
                        </a:rPr>
                        <a:t>tn</a:t>
                      </a:r>
                      <a:r>
                        <a:rPr lang="en-US" sz="1600" kern="1200" dirty="0">
                          <a:solidFill>
                            <a:schemeClr val="dk1"/>
                          </a:solidFill>
                          <a:effectLst/>
                        </a:rPr>
                        <a:t> the basis of risk </a:t>
                      </a:r>
                      <a:r>
                        <a:rPr lang="en-US" sz="1600" kern="1200" dirty="0" err="1">
                          <a:solidFill>
                            <a:schemeClr val="dk1"/>
                          </a:solidFill>
                          <a:effectLst/>
                        </a:rPr>
                        <a:t>assesment</a:t>
                      </a:r>
                      <a:endParaRPr lang="en-US" sz="1600" kern="1200" dirty="0">
                        <a:solidFill>
                          <a:schemeClr val="dk1"/>
                        </a:solidFill>
                        <a:effectLst/>
                        <a:latin typeface="+mn-lt"/>
                        <a:ea typeface="+mn-ea"/>
                        <a:cs typeface="+mn-cs"/>
                      </a:endParaRPr>
                    </a:p>
                  </a:txBody>
                  <a:tcPr/>
                </a:tc>
                <a:extLst>
                  <a:ext uri="{0D108BD9-81ED-4DB2-BD59-A6C34878D82A}">
                    <a16:rowId xmlns:a16="http://schemas.microsoft.com/office/drawing/2014/main" val="291082398"/>
                  </a:ext>
                </a:extLst>
              </a:tr>
            </a:tbl>
          </a:graphicData>
        </a:graphic>
      </p:graphicFrame>
      <p:graphicFrame>
        <p:nvGraphicFramePr>
          <p:cNvPr id="7" name="Table 3">
            <a:extLst>
              <a:ext uri="{FF2B5EF4-FFF2-40B4-BE49-F238E27FC236}">
                <a16:creationId xmlns:a16="http://schemas.microsoft.com/office/drawing/2014/main" id="{B6C30045-6885-4C6C-8A5C-85F1266E5DDA}"/>
              </a:ext>
            </a:extLst>
          </p:cNvPr>
          <p:cNvGraphicFramePr>
            <a:graphicFrameLocks noGrp="1"/>
          </p:cNvGraphicFramePr>
          <p:nvPr>
            <p:extLst>
              <p:ext uri="{D42A27DB-BD31-4B8C-83A1-F6EECF244321}">
                <p14:modId xmlns:p14="http://schemas.microsoft.com/office/powerpoint/2010/main" val="602889158"/>
              </p:ext>
            </p:extLst>
          </p:nvPr>
        </p:nvGraphicFramePr>
        <p:xfrm>
          <a:off x="6579842" y="1647786"/>
          <a:ext cx="1979712" cy="4230649"/>
        </p:xfrm>
        <a:graphic>
          <a:graphicData uri="http://schemas.openxmlformats.org/drawingml/2006/table">
            <a:tbl>
              <a:tblPr firstRow="1" bandRow="1">
                <a:tableStyleId>{F5AB1C69-6EDB-4FF4-983F-18BD219EF322}</a:tableStyleId>
              </a:tblPr>
              <a:tblGrid>
                <a:gridCol w="1979712">
                  <a:extLst>
                    <a:ext uri="{9D8B030D-6E8A-4147-A177-3AD203B41FA5}">
                      <a16:colId xmlns:a16="http://schemas.microsoft.com/office/drawing/2014/main" val="3464848541"/>
                    </a:ext>
                  </a:extLst>
                </a:gridCol>
              </a:tblGrid>
              <a:tr h="520958">
                <a:tc>
                  <a:txBody>
                    <a:bodyPr/>
                    <a:lstStyle/>
                    <a:p>
                      <a:r>
                        <a:rPr lang="en-US" sz="1800" dirty="0"/>
                        <a:t>Test Execution</a:t>
                      </a:r>
                    </a:p>
                  </a:txBody>
                  <a:tcPr/>
                </a:tc>
                <a:extLst>
                  <a:ext uri="{0D108BD9-81ED-4DB2-BD59-A6C34878D82A}">
                    <a16:rowId xmlns:a16="http://schemas.microsoft.com/office/drawing/2014/main" val="2115563634"/>
                  </a:ext>
                </a:extLst>
              </a:tr>
              <a:tr h="3709691">
                <a:tc>
                  <a:txBody>
                    <a:bodyPr/>
                    <a:lstStyle/>
                    <a:p>
                      <a:r>
                        <a:rPr lang="en-GB" sz="1600" kern="1200" dirty="0">
                          <a:solidFill>
                            <a:schemeClr val="dk1"/>
                          </a:solidFill>
                          <a:effectLst/>
                        </a:rPr>
                        <a:t>Test execution is ……</a:t>
                      </a:r>
                    </a:p>
                    <a:p>
                      <a:pPr marL="342900" indent="-342900">
                        <a:buAutoNum type="arabicPeriod"/>
                      </a:pPr>
                      <a:r>
                        <a:rPr lang="en-GB" sz="1600" kern="1200" dirty="0">
                          <a:solidFill>
                            <a:schemeClr val="dk1"/>
                          </a:solidFill>
                          <a:effectLst/>
                        </a:rPr>
                        <a:t>UAT</a:t>
                      </a:r>
                    </a:p>
                    <a:p>
                      <a:pPr marL="342900" indent="-342900">
                        <a:buAutoNum type="arabicPeriod"/>
                      </a:pPr>
                      <a:r>
                        <a:rPr lang="en-GB" sz="1600" kern="1200" dirty="0">
                          <a:solidFill>
                            <a:schemeClr val="dk1"/>
                          </a:solidFill>
                          <a:effectLst/>
                        </a:rPr>
                        <a:t>Unit</a:t>
                      </a:r>
                    </a:p>
                    <a:p>
                      <a:pPr marL="342900" indent="-342900">
                        <a:buAutoNum type="arabicPeriod"/>
                      </a:pPr>
                      <a:r>
                        <a:rPr lang="en-GB" sz="1600" kern="1200" dirty="0">
                          <a:solidFill>
                            <a:schemeClr val="dk1"/>
                          </a:solidFill>
                          <a:effectLst/>
                        </a:rPr>
                        <a:t>Performance</a:t>
                      </a:r>
                    </a:p>
                    <a:p>
                      <a:pPr marL="342900" indent="-342900">
                        <a:buAutoNum type="arabicPeriod"/>
                      </a:pPr>
                      <a:r>
                        <a:rPr lang="en-GB" sz="1600" kern="1200" baseline="0" dirty="0" err="1">
                          <a:solidFill>
                            <a:schemeClr val="dk1"/>
                          </a:solidFill>
                          <a:effectLst/>
                        </a:rPr>
                        <a:t>Compability</a:t>
                      </a:r>
                      <a:endParaRPr lang="en-GB" sz="1600" kern="1200" baseline="0" dirty="0">
                        <a:solidFill>
                          <a:schemeClr val="dk1"/>
                        </a:solidFill>
                        <a:effectLst/>
                      </a:endParaRPr>
                    </a:p>
                    <a:p>
                      <a:pPr marL="342900" indent="-342900">
                        <a:buAutoNum type="arabicPeriod"/>
                      </a:pPr>
                      <a:r>
                        <a:rPr lang="en-GB" sz="1600" kern="1200" baseline="0" dirty="0">
                          <a:solidFill>
                            <a:schemeClr val="dk1"/>
                          </a:solidFill>
                          <a:effectLst/>
                        </a:rPr>
                        <a:t>Portability</a:t>
                      </a:r>
                    </a:p>
                    <a:p>
                      <a:pPr marL="342900" indent="-342900">
                        <a:buAutoNum type="arabicPeriod"/>
                      </a:pPr>
                      <a:r>
                        <a:rPr lang="en-GB" sz="1600" kern="1200" baseline="0" dirty="0">
                          <a:solidFill>
                            <a:schemeClr val="dk1"/>
                          </a:solidFill>
                          <a:effectLst/>
                        </a:rPr>
                        <a:t>Usability</a:t>
                      </a:r>
                    </a:p>
                    <a:p>
                      <a:pPr marL="342900" indent="-342900">
                        <a:buAutoNum type="arabicPeriod"/>
                      </a:pPr>
                      <a:r>
                        <a:rPr lang="en-GB" sz="1600" kern="1200" baseline="0" dirty="0">
                          <a:solidFill>
                            <a:schemeClr val="dk1"/>
                          </a:solidFill>
                          <a:effectLst/>
                        </a:rPr>
                        <a:t>security </a:t>
                      </a:r>
                      <a:endParaRPr lang="en-US" sz="1600" kern="1200" dirty="0">
                        <a:solidFill>
                          <a:schemeClr val="dk1"/>
                        </a:solidFill>
                        <a:effectLst/>
                        <a:latin typeface="+mn-lt"/>
                        <a:ea typeface="+mn-ea"/>
                        <a:cs typeface="+mn-cs"/>
                      </a:endParaRPr>
                    </a:p>
                  </a:txBody>
                  <a:tcPr/>
                </a:tc>
                <a:extLst>
                  <a:ext uri="{0D108BD9-81ED-4DB2-BD59-A6C34878D82A}">
                    <a16:rowId xmlns:a16="http://schemas.microsoft.com/office/drawing/2014/main" val="291082398"/>
                  </a:ext>
                </a:extLst>
              </a:tr>
            </a:tbl>
          </a:graphicData>
        </a:graphic>
      </p:graphicFrame>
      <p:sp>
        <p:nvSpPr>
          <p:cNvPr id="9" name="Arrow: Right 8">
            <a:extLst>
              <a:ext uri="{FF2B5EF4-FFF2-40B4-BE49-F238E27FC236}">
                <a16:creationId xmlns:a16="http://schemas.microsoft.com/office/drawing/2014/main" id="{B6848FD7-8428-4EE3-9578-D7618DED224C}"/>
              </a:ext>
            </a:extLst>
          </p:cNvPr>
          <p:cNvSpPr/>
          <p:nvPr/>
        </p:nvSpPr>
        <p:spPr>
          <a:xfrm>
            <a:off x="2591780" y="3539324"/>
            <a:ext cx="734145" cy="216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37F9823-E6F0-4DBC-9A83-95AE86FBC8D2}"/>
              </a:ext>
            </a:extLst>
          </p:cNvPr>
          <p:cNvSpPr/>
          <p:nvPr/>
        </p:nvSpPr>
        <p:spPr>
          <a:xfrm>
            <a:off x="5665677" y="3501595"/>
            <a:ext cx="734145" cy="216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68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88583B5B-4AB7-43D7-8673-3F42459817E7}"/>
              </a:ext>
            </a:extLst>
          </p:cNvPr>
          <p:cNvSpPr txBox="1">
            <a:spLocks noChangeArrowheads="1"/>
          </p:cNvSpPr>
          <p:nvPr/>
        </p:nvSpPr>
        <p:spPr bwMode="auto">
          <a:xfrm>
            <a:off x="34925" y="404813"/>
            <a:ext cx="698534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700" dirty="0">
                <a:solidFill>
                  <a:srgbClr val="FFFFFF"/>
                </a:solidFill>
                <a:cs typeface="Arial" panose="020B0604020202020204" pitchFamily="34" charset="0"/>
              </a:rPr>
              <a:t>7.Qualitative and Quantitative Risk Analysis</a:t>
            </a:r>
            <a:endParaRPr lang="en-US" altLang="en-US" sz="27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graphicFrame>
        <p:nvGraphicFramePr>
          <p:cNvPr id="3" name="Table 3">
            <a:extLst>
              <a:ext uri="{FF2B5EF4-FFF2-40B4-BE49-F238E27FC236}">
                <a16:creationId xmlns:a16="http://schemas.microsoft.com/office/drawing/2014/main" id="{7327AE4A-CA5C-4FAB-898C-A7E19A8296A5}"/>
              </a:ext>
            </a:extLst>
          </p:cNvPr>
          <p:cNvGraphicFramePr>
            <a:graphicFrameLocks noGrp="1"/>
          </p:cNvGraphicFramePr>
          <p:nvPr>
            <p:extLst>
              <p:ext uri="{D42A27DB-BD31-4B8C-83A1-F6EECF244321}">
                <p14:modId xmlns:p14="http://schemas.microsoft.com/office/powerpoint/2010/main" val="823480677"/>
              </p:ext>
            </p:extLst>
          </p:nvPr>
        </p:nvGraphicFramePr>
        <p:xfrm>
          <a:off x="323528" y="1397000"/>
          <a:ext cx="8496944" cy="2435932"/>
        </p:xfrm>
        <a:graphic>
          <a:graphicData uri="http://schemas.openxmlformats.org/drawingml/2006/table">
            <a:tbl>
              <a:tblPr firstRow="1" bandRow="1">
                <a:tableStyleId>{F5AB1C69-6EDB-4FF4-983F-18BD219EF322}</a:tableStyleId>
              </a:tblPr>
              <a:tblGrid>
                <a:gridCol w="4248472">
                  <a:extLst>
                    <a:ext uri="{9D8B030D-6E8A-4147-A177-3AD203B41FA5}">
                      <a16:colId xmlns:a16="http://schemas.microsoft.com/office/drawing/2014/main" val="1180907274"/>
                    </a:ext>
                  </a:extLst>
                </a:gridCol>
                <a:gridCol w="4248472">
                  <a:extLst>
                    <a:ext uri="{9D8B030D-6E8A-4147-A177-3AD203B41FA5}">
                      <a16:colId xmlns:a16="http://schemas.microsoft.com/office/drawing/2014/main" val="18957214"/>
                    </a:ext>
                  </a:extLst>
                </a:gridCol>
              </a:tblGrid>
              <a:tr h="591840">
                <a:tc>
                  <a:txBody>
                    <a:bodyPr/>
                    <a:lstStyle/>
                    <a:p>
                      <a:r>
                        <a:rPr lang="en-US" sz="1800" dirty="0"/>
                        <a:t>Qualitative Risk Analysis</a:t>
                      </a:r>
                    </a:p>
                  </a:txBody>
                  <a:tcPr/>
                </a:tc>
                <a:tc>
                  <a:txBody>
                    <a:bodyPr/>
                    <a:lstStyle/>
                    <a:p>
                      <a:r>
                        <a:rPr lang="en-US" sz="1800" dirty="0"/>
                        <a:t>Quantitative Risk Analysis</a:t>
                      </a:r>
                    </a:p>
                  </a:txBody>
                  <a:tcPr/>
                </a:tc>
                <a:extLst>
                  <a:ext uri="{0D108BD9-81ED-4DB2-BD59-A6C34878D82A}">
                    <a16:rowId xmlns:a16="http://schemas.microsoft.com/office/drawing/2014/main" val="2454366813"/>
                  </a:ext>
                </a:extLst>
              </a:tr>
              <a:tr h="1844092">
                <a:tc>
                  <a:txBody>
                    <a:bodyPr/>
                    <a:lstStyle/>
                    <a:p>
                      <a:r>
                        <a:rPr lang="en-GB" sz="1600" kern="1200" dirty="0">
                          <a:solidFill>
                            <a:schemeClr val="dk1"/>
                          </a:solidFill>
                          <a:effectLst/>
                        </a:rPr>
                        <a:t>- Qualitative risk analysis is subjective</a:t>
                      </a:r>
                    </a:p>
                    <a:p>
                      <a:pPr marL="285750" indent="-285750">
                        <a:buFontTx/>
                        <a:buChar char="-"/>
                      </a:pPr>
                      <a:r>
                        <a:rPr lang="en-GB" sz="1600" kern="1200" dirty="0">
                          <a:solidFill>
                            <a:schemeClr val="dk1"/>
                          </a:solidFill>
                          <a:effectLst/>
                        </a:rPr>
                        <a:t>Predict risk severity by likelihood and impact using a risk assessment matrix</a:t>
                      </a:r>
                    </a:p>
                    <a:p>
                      <a:pPr marL="285750" indent="-285750">
                        <a:buFontTx/>
                        <a:buChar char="-"/>
                      </a:pPr>
                      <a:r>
                        <a:rPr lang="en-GB" sz="1600" kern="1200" dirty="0">
                          <a:solidFill>
                            <a:schemeClr val="dk1"/>
                          </a:solidFill>
                          <a:effectLst/>
                        </a:rPr>
                        <a:t>Lacking numeral estimate for fund or budget </a:t>
                      </a:r>
                      <a:endParaRPr lang="en-US" sz="1600" dirty="0"/>
                    </a:p>
                  </a:txBody>
                  <a:tcPr/>
                </a:tc>
                <a:tc>
                  <a:txBody>
                    <a:bodyPr/>
                    <a:lstStyle/>
                    <a:p>
                      <a:r>
                        <a:rPr lang="en-GB" sz="1600" kern="1200" dirty="0">
                          <a:solidFill>
                            <a:schemeClr val="dk1"/>
                          </a:solidFill>
                          <a:effectLst/>
                        </a:rPr>
                        <a:t>- Quantitative risk analysis is objective</a:t>
                      </a:r>
                    </a:p>
                    <a:p>
                      <a:pPr marL="285750" indent="-285750">
                        <a:buFontTx/>
                        <a:buChar char="-"/>
                      </a:pPr>
                      <a:r>
                        <a:rPr lang="en-US" sz="1600" dirty="0"/>
                        <a:t>Include prioritized list of risk done using a risk matrix</a:t>
                      </a:r>
                    </a:p>
                    <a:p>
                      <a:pPr marL="285750" indent="-285750">
                        <a:buFontTx/>
                        <a:buChar char="-"/>
                      </a:pPr>
                      <a:r>
                        <a:rPr lang="en-US" sz="1600" dirty="0"/>
                        <a:t>Includes reliable data such as completion</a:t>
                      </a:r>
                    </a:p>
                    <a:p>
                      <a:pPr marL="285750" indent="-285750">
                        <a:buFontTx/>
                        <a:buChar char="-"/>
                      </a:pPr>
                      <a:r>
                        <a:rPr lang="en-US" sz="1600" dirty="0"/>
                        <a:t>Time ,schedule, budget resources and so on</a:t>
                      </a:r>
                    </a:p>
                  </a:txBody>
                  <a:tcPr/>
                </a:tc>
                <a:extLst>
                  <a:ext uri="{0D108BD9-81ED-4DB2-BD59-A6C34878D82A}">
                    <a16:rowId xmlns:a16="http://schemas.microsoft.com/office/drawing/2014/main" val="2429447159"/>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9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8. Security Testing</a:t>
            </a:r>
          </a:p>
        </p:txBody>
      </p:sp>
      <p:sp>
        <p:nvSpPr>
          <p:cNvPr id="3" name="Rectangle 2">
            <a:extLst>
              <a:ext uri="{FF2B5EF4-FFF2-40B4-BE49-F238E27FC236}">
                <a16:creationId xmlns:a16="http://schemas.microsoft.com/office/drawing/2014/main" id="{DA98F469-4DE3-4609-B63F-4AAE3856938F}"/>
              </a:ext>
            </a:extLst>
          </p:cNvPr>
          <p:cNvSpPr/>
          <p:nvPr/>
        </p:nvSpPr>
        <p:spPr>
          <a:xfrm>
            <a:off x="107950" y="1177891"/>
            <a:ext cx="8856663"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just">
              <a:defRPr/>
            </a:pPr>
            <a:r>
              <a:rPr lang="en-GB" sz="1600" spc="-5" dirty="0">
                <a:solidFill>
                  <a:srgbClr val="000000"/>
                </a:solidFill>
                <a:effectLst/>
                <a:ea typeface="Calibri" panose="020F0502020204030204" pitchFamily="34" charset="0"/>
                <a:cs typeface="Myanmar Text" panose="020B0502040204020203" pitchFamily="34" charset="0"/>
              </a:rPr>
              <a:t>Security Testing is a form of software testing</a:t>
            </a:r>
          </a:p>
          <a:p>
            <a:pPr algn="just">
              <a:defRPr/>
            </a:pPr>
            <a:r>
              <a:rPr lang="en-GB" sz="1600" spc="-5" dirty="0">
                <a:solidFill>
                  <a:srgbClr val="000000"/>
                </a:solidFill>
                <a:ea typeface="Calibri" panose="020F0502020204030204" pitchFamily="34" charset="0"/>
                <a:cs typeface="Myanmar Text" panose="020B0502040204020203" pitchFamily="34" charset="0"/>
              </a:rPr>
              <a:t>- What is security testing</a:t>
            </a:r>
          </a:p>
          <a:p>
            <a:pPr algn="just">
              <a:defRPr/>
            </a:pPr>
            <a:r>
              <a:rPr lang="id-ID"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software</a:t>
            </a:r>
            <a:r>
              <a:rPr lang="en-US"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testing that focuses on finding vulnerabilities and faults in a system or application’s security mechanisms is known as security testing. To ensure that the system or application is protected against potential threats</a:t>
            </a:r>
            <a:r>
              <a:rPr lang="id-ID"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r>
              <a:rPr lang="en-US"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including unauthorized access, hacking, data breaches, and other cyber-attacks, security testing is conducted.</a:t>
            </a:r>
            <a:endParaRPr lang="en-GB" sz="1600" spc="-5" dirty="0">
              <a:solidFill>
                <a:srgbClr val="000000"/>
              </a:solidFill>
              <a:ea typeface="Calibri" panose="020F0502020204030204" pitchFamily="34" charset="0"/>
              <a:cs typeface="Myanmar Text" panose="020B0502040204020203" pitchFamily="34" charset="0"/>
            </a:endParaRPr>
          </a:p>
          <a:p>
            <a:pPr algn="just">
              <a:defRPr/>
            </a:pPr>
            <a:r>
              <a:rPr lang="en-GB" sz="1600" spc="-5" dirty="0">
                <a:solidFill>
                  <a:srgbClr val="000000"/>
                </a:solidFill>
                <a:ea typeface="Calibri" panose="020F0502020204030204" pitchFamily="34" charset="0"/>
                <a:cs typeface="Myanmar Text" panose="020B0502040204020203" pitchFamily="34" charset="0"/>
              </a:rPr>
              <a:t>-Types of security testing</a:t>
            </a: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endParaRPr lang="en-GB" sz="1600" spc="-5" dirty="0">
              <a:solidFill>
                <a:srgbClr val="000000"/>
              </a:solidFill>
              <a:ea typeface="Calibri" panose="020F0502020204030204" pitchFamily="34" charset="0"/>
              <a:cs typeface="Myanmar Text" panose="020B0502040204020203" pitchFamily="34" charset="0"/>
            </a:endParaRPr>
          </a:p>
          <a:p>
            <a:pPr algn="just">
              <a:defRPr/>
            </a:pPr>
            <a:r>
              <a:rPr lang="en-GB" sz="1600" spc="-5" dirty="0">
                <a:solidFill>
                  <a:srgbClr val="000000"/>
                </a:solidFill>
                <a:effectLst/>
                <a:ea typeface="Calibri" panose="020F0502020204030204" pitchFamily="34" charset="0"/>
                <a:cs typeface="Myanmar Text" panose="020B0502040204020203" pitchFamily="34" charset="0"/>
              </a:rPr>
              <a:t>- How it is conducted-  Authentication, Authorization, SQL injection. </a:t>
            </a:r>
          </a:p>
          <a:p>
            <a:pPr algn="just">
              <a:defRPr/>
            </a:pPr>
            <a:r>
              <a:rPr lang="id-ID" sz="1400" dirty="0">
                <a:solidFill>
                  <a:schemeClr val="tx1"/>
                </a:solidFill>
              </a:rPr>
              <a:t>- 	</a:t>
            </a:r>
            <a:r>
              <a:rPr lang="en-US" sz="1400" dirty="0">
                <a:solidFill>
                  <a:schemeClr val="tx1"/>
                </a:solidFill>
              </a:rPr>
              <a:t>To </a:t>
            </a:r>
            <a:r>
              <a:rPr lang="id-ID" sz="1400" dirty="0">
                <a:solidFill>
                  <a:schemeClr val="tx1"/>
                </a:solidFill>
              </a:rPr>
              <a:t>ensure</a:t>
            </a:r>
            <a:r>
              <a:rPr lang="en-US" sz="1400" dirty="0">
                <a:solidFill>
                  <a:schemeClr val="tx1"/>
                </a:solidFill>
              </a:rPr>
              <a:t> that the system only permits authorized users to access it, authentication testing is done by</a:t>
            </a:r>
            <a:r>
              <a:rPr lang="id-ID" sz="1400" dirty="0">
                <a:solidFill>
                  <a:schemeClr val="tx1"/>
                </a:solidFill>
              </a:rPr>
              <a:t> </a:t>
            </a:r>
            <a:r>
              <a:rPr lang="en-US" sz="1400" dirty="0">
                <a:solidFill>
                  <a:schemeClr val="tx1"/>
                </a:solidFill>
              </a:rPr>
              <a:t>attempting to get into the system using multiple credentials, such as legitimate and illegitimate</a:t>
            </a:r>
            <a:r>
              <a:rPr lang="id-ID" sz="1400" dirty="0">
                <a:solidFill>
                  <a:schemeClr val="tx1"/>
                </a:solidFill>
              </a:rPr>
              <a:t> </a:t>
            </a:r>
            <a:r>
              <a:rPr lang="en-US" sz="1400" dirty="0">
                <a:solidFill>
                  <a:schemeClr val="tx1"/>
                </a:solidFill>
              </a:rPr>
              <a:t>usernames and passwords.</a:t>
            </a:r>
          </a:p>
          <a:p>
            <a:pPr marL="285750" indent="-285750" algn="just">
              <a:buFontTx/>
              <a:buChar char="-"/>
              <a:defRPr/>
            </a:pPr>
            <a:r>
              <a:rPr lang="en-US" sz="1400" dirty="0">
                <a:solidFill>
                  <a:schemeClr val="tx1"/>
                </a:solidFill>
              </a:rPr>
              <a:t>To make sure that the system only permits authorized users to access certain resources or take certain actions, authorization testing is carried out by </a:t>
            </a:r>
            <a:r>
              <a:rPr lang="id-ID" sz="1400" dirty="0">
                <a:solidFill>
                  <a:schemeClr val="tx1"/>
                </a:solidFill>
              </a:rPr>
              <a:t>trying</a:t>
            </a:r>
            <a:r>
              <a:rPr lang="en-US" sz="1400" dirty="0">
                <a:solidFill>
                  <a:schemeClr val="tx1"/>
                </a:solidFill>
              </a:rPr>
              <a:t> to access those resources or do those actions.</a:t>
            </a:r>
          </a:p>
          <a:p>
            <a:pPr marL="285750" indent="-285750" algn="just">
              <a:buFontTx/>
              <a:buChar char="-"/>
              <a:defRPr/>
            </a:pPr>
            <a:r>
              <a:rPr lang="en-US" sz="1400" dirty="0">
                <a:solidFill>
                  <a:schemeClr val="tx1"/>
                </a:solidFill>
              </a:rPr>
              <a:t>To test whether the system can recognize and thwart these attacks, malicious SQL code is intentionally injected into the system.</a:t>
            </a:r>
            <a:endParaRPr lang="en-SG" sz="1400" dirty="0">
              <a:solidFill>
                <a:schemeClr val="tx1"/>
              </a:solidFill>
            </a:endParaRPr>
          </a:p>
          <a:p>
            <a:pPr marL="285750" indent="-285750">
              <a:buFont typeface="Wingdings" panose="05000000000000000000" pitchFamily="2" charset="2"/>
              <a:buChar char="q"/>
              <a:defRPr/>
            </a:pPr>
            <a:endParaRPr lang="en-SG" sz="1400" dirty="0">
              <a:solidFill>
                <a:schemeClr val="tx1"/>
              </a:solidFill>
            </a:endParaRPr>
          </a:p>
          <a:p>
            <a:pPr marL="285750" indent="-285750">
              <a:buFont typeface="Wingdings" panose="05000000000000000000" pitchFamily="2" charset="2"/>
              <a:buChar char="q"/>
              <a:defRPr/>
            </a:pPr>
            <a:endParaRPr lang="en-SG" sz="1400" dirty="0">
              <a:solidFill>
                <a:schemeClr val="tx1"/>
              </a:solidFill>
            </a:endParaRPr>
          </a:p>
        </p:txBody>
      </p:sp>
      <p:pic>
        <p:nvPicPr>
          <p:cNvPr id="2" name="Picture 1" descr="What is Security Testing: Complete Tutorial">
            <a:extLst>
              <a:ext uri="{FF2B5EF4-FFF2-40B4-BE49-F238E27FC236}">
                <a16:creationId xmlns:a16="http://schemas.microsoft.com/office/drawing/2014/main" id="{9B26FD09-6E8D-864D-5247-06E8D8A847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708920"/>
            <a:ext cx="2907030" cy="17614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A556F6-32D5-4839-A57E-7D0AF873ACFE}"/>
              </a:ext>
            </a:extLst>
          </p:cNvPr>
          <p:cNvSpPr>
            <a:spLocks noGrp="1" noChangeArrowheads="1"/>
          </p:cNvSpPr>
          <p:nvPr>
            <p:ph type="title"/>
          </p:nvPr>
        </p:nvSpPr>
        <p:spPr>
          <a:xfrm>
            <a:off x="179388" y="404813"/>
            <a:ext cx="662486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9. Test plans and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130846" y="1177891"/>
            <a:ext cx="8856663" cy="566102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a:spcBef>
                <a:spcPts val="0"/>
              </a:spcBef>
              <a:spcAft>
                <a:spcPts val="1000"/>
              </a:spcAft>
            </a:pPr>
            <a:r>
              <a:rPr lang="en-GB" sz="1600" dirty="0">
                <a:solidFill>
                  <a:schemeClr val="tx1"/>
                </a:solidFill>
                <a:effectLst/>
                <a:ea typeface="Calibri" panose="020F0502020204030204" pitchFamily="34" charset="0"/>
                <a:cs typeface="Myanmar Text" panose="020B0502040204020203" pitchFamily="34" charset="0"/>
              </a:rPr>
              <a:t>Test plan	: A Test Plan is a concept and deliverable that defines the strategy that will be used to </a:t>
            </a:r>
            <a:r>
              <a:rPr lang="en-GB" sz="1600" dirty="0" err="1">
                <a:solidFill>
                  <a:schemeClr val="tx1"/>
                </a:solidFill>
                <a:effectLst/>
                <a:ea typeface="Calibri" panose="020F0502020204030204" pitchFamily="34" charset="0"/>
                <a:cs typeface="Myanmar Text" panose="020B0502040204020203" pitchFamily="34" charset="0"/>
              </a:rPr>
              <a:t>verifiy</a:t>
            </a:r>
            <a:r>
              <a:rPr lang="en-GB" sz="1600" dirty="0">
                <a:solidFill>
                  <a:schemeClr val="tx1"/>
                </a:solidFill>
                <a:effectLst/>
                <a:ea typeface="Calibri" panose="020F0502020204030204" pitchFamily="34" charset="0"/>
                <a:cs typeface="Myanmar Text" panose="020B0502040204020203" pitchFamily="34" charset="0"/>
              </a:rPr>
              <a:t> that the product or system is </a:t>
            </a:r>
            <a:r>
              <a:rPr lang="en-GB" sz="1600" dirty="0" err="1">
                <a:solidFill>
                  <a:schemeClr val="tx1"/>
                </a:solidFill>
                <a:effectLst/>
                <a:ea typeface="Calibri" panose="020F0502020204030204" pitchFamily="34" charset="0"/>
                <a:cs typeface="Myanmar Text" panose="020B0502040204020203" pitchFamily="34" charset="0"/>
              </a:rPr>
              <a:t>develoved</a:t>
            </a:r>
            <a:r>
              <a:rPr lang="en-GB" sz="1600" dirty="0">
                <a:solidFill>
                  <a:schemeClr val="tx1"/>
                </a:solidFill>
                <a:effectLst/>
                <a:ea typeface="Calibri" panose="020F0502020204030204" pitchFamily="34" charset="0"/>
                <a:cs typeface="Myanmar Text" panose="020B0502040204020203" pitchFamily="34" charset="0"/>
              </a:rPr>
              <a:t> according to its specification and requirement.</a:t>
            </a:r>
          </a:p>
          <a:p>
            <a:pPr marL="0" marR="0">
              <a:spcBef>
                <a:spcPts val="0"/>
              </a:spcBef>
              <a:spcAft>
                <a:spcPts val="1000"/>
              </a:spcAft>
            </a:pPr>
            <a:r>
              <a:rPr lang="en-US" sz="1600" dirty="0">
                <a:solidFill>
                  <a:schemeClr val="tx1"/>
                </a:solidFill>
                <a:effectLst/>
                <a:ea typeface="Times New Roman" panose="02020603050405020304" pitchFamily="18" charset="0"/>
              </a:rPr>
              <a:t>Test case 	: Test case consist of test case name , precondition , steps / input condition , excepted result .</a:t>
            </a:r>
            <a:endParaRPr lang="en-SG" sz="1600" dirty="0">
              <a:solidFill>
                <a:schemeClr val="tx1"/>
              </a:solidFill>
            </a:endParaRPr>
          </a:p>
          <a:p>
            <a:pPr marL="342900" indent="-342900">
              <a:buAutoNum type="arabicPeriod"/>
              <a:defRPr/>
            </a:pPr>
            <a:r>
              <a:rPr lang="en-SG" sz="1600" dirty="0">
                <a:solidFill>
                  <a:schemeClr val="tx1"/>
                </a:solidFill>
              </a:rPr>
              <a:t>Functional testing</a:t>
            </a:r>
          </a:p>
          <a:p>
            <a:pPr marL="800100" lvl="1" indent="-342900">
              <a:buAutoNum type="arabicPeriod"/>
              <a:defRPr/>
            </a:pPr>
            <a:r>
              <a:rPr lang="en-SG" sz="1600" dirty="0">
                <a:solidFill>
                  <a:schemeClr val="tx1"/>
                </a:solidFill>
              </a:rPr>
              <a:t>UAT- </a:t>
            </a:r>
          </a:p>
          <a:p>
            <a:pPr marL="800100" lvl="1" indent="-342900">
              <a:buAutoNum type="arabicPeriod"/>
              <a:defRPr/>
            </a:pPr>
            <a:endParaRPr lang="en-SG" sz="1600" dirty="0">
              <a:solidFill>
                <a:schemeClr val="tx1"/>
              </a:solidFill>
            </a:endParaRPr>
          </a:p>
          <a:p>
            <a:pPr lvl="1">
              <a:defRPr/>
            </a:pPr>
            <a:endParaRPr lang="en-SG" sz="1600" dirty="0">
              <a:solidFill>
                <a:schemeClr val="tx1"/>
              </a:solidFill>
            </a:endParaRPr>
          </a:p>
          <a:p>
            <a:pPr>
              <a:defRPr/>
            </a:pPr>
            <a:r>
              <a:rPr lang="en-SG" sz="1600" dirty="0">
                <a:solidFill>
                  <a:schemeClr val="tx1"/>
                </a:solidFill>
              </a:rPr>
              <a:t>	</a:t>
            </a:r>
          </a:p>
          <a:p>
            <a:pPr>
              <a:defRPr/>
            </a:pPr>
            <a:endParaRPr lang="en-SG" sz="1600" dirty="0">
              <a:solidFill>
                <a:schemeClr val="tx1"/>
              </a:solidFill>
            </a:endParaRPr>
          </a:p>
          <a:p>
            <a:pPr>
              <a:defRPr/>
            </a:pPr>
            <a:r>
              <a:rPr lang="en-SG" sz="1600" dirty="0">
                <a:solidFill>
                  <a:schemeClr val="tx1"/>
                </a:solidFill>
              </a:rPr>
              <a:t>	2.    Unit testing</a:t>
            </a:r>
          </a:p>
          <a:p>
            <a:pPr>
              <a:defRPr/>
            </a:pPr>
            <a:r>
              <a:rPr lang="en-SG" sz="1600" dirty="0">
                <a:solidFill>
                  <a:schemeClr val="tx1"/>
                </a:solidFill>
              </a:rPr>
              <a:t>	</a:t>
            </a:r>
          </a:p>
          <a:p>
            <a:pPr>
              <a:defRPr/>
            </a:pPr>
            <a:endParaRPr lang="en-SG" sz="1600" dirty="0">
              <a:solidFill>
                <a:schemeClr val="tx1"/>
              </a:solidFill>
            </a:endParaRPr>
          </a:p>
          <a:p>
            <a:pPr>
              <a:defRPr/>
            </a:pPr>
            <a:endParaRPr lang="en-SG" sz="1600" dirty="0">
              <a:solidFill>
                <a:schemeClr val="tx1"/>
              </a:solidFill>
            </a:endParaRPr>
          </a:p>
          <a:p>
            <a:pPr>
              <a:defRPr/>
            </a:pPr>
            <a:endParaRPr lang="en-SG" sz="1600" dirty="0">
              <a:solidFill>
                <a:schemeClr val="tx1"/>
              </a:solidFill>
            </a:endParaRPr>
          </a:p>
          <a:p>
            <a:pPr>
              <a:defRPr/>
            </a:pPr>
            <a:endParaRPr lang="en-SG" sz="1600" dirty="0">
              <a:solidFill>
                <a:schemeClr val="tx1"/>
              </a:solidFill>
            </a:endParaRPr>
          </a:p>
          <a:p>
            <a:pPr>
              <a:defRPr/>
            </a:pPr>
            <a:r>
              <a:rPr lang="en-SG" sz="1600" dirty="0">
                <a:solidFill>
                  <a:schemeClr val="tx1"/>
                </a:solidFill>
              </a:rPr>
              <a:t>2. Performance testing</a:t>
            </a:r>
          </a:p>
        </p:txBody>
      </p:sp>
      <p:graphicFrame>
        <p:nvGraphicFramePr>
          <p:cNvPr id="2" name="Table 3">
            <a:extLst>
              <a:ext uri="{FF2B5EF4-FFF2-40B4-BE49-F238E27FC236}">
                <a16:creationId xmlns:a16="http://schemas.microsoft.com/office/drawing/2014/main" id="{1D350563-B0AC-F885-288C-6989FCDDE918}"/>
              </a:ext>
            </a:extLst>
          </p:cNvPr>
          <p:cNvGraphicFramePr>
            <a:graphicFrameLocks noGrp="1"/>
          </p:cNvGraphicFramePr>
          <p:nvPr>
            <p:extLst>
              <p:ext uri="{D42A27DB-BD31-4B8C-83A1-F6EECF244321}">
                <p14:modId xmlns:p14="http://schemas.microsoft.com/office/powerpoint/2010/main" val="2085461031"/>
              </p:ext>
            </p:extLst>
          </p:nvPr>
        </p:nvGraphicFramePr>
        <p:xfrm>
          <a:off x="1488281" y="2420888"/>
          <a:ext cx="6096000" cy="1211580"/>
        </p:xfrm>
        <a:graphic>
          <a:graphicData uri="http://schemas.openxmlformats.org/drawingml/2006/table">
            <a:tbl>
              <a:tblPr firstRow="1" bandRow="1">
                <a:tableStyleId>{F5AB1C69-6EDB-4FF4-983F-18BD219EF322}</a:tableStyleId>
              </a:tblPr>
              <a:tblGrid>
                <a:gridCol w="1427535">
                  <a:extLst>
                    <a:ext uri="{9D8B030D-6E8A-4147-A177-3AD203B41FA5}">
                      <a16:colId xmlns:a16="http://schemas.microsoft.com/office/drawing/2014/main" val="3904250464"/>
                    </a:ext>
                  </a:extLst>
                </a:gridCol>
                <a:gridCol w="1620465">
                  <a:extLst>
                    <a:ext uri="{9D8B030D-6E8A-4147-A177-3AD203B41FA5}">
                      <a16:colId xmlns:a16="http://schemas.microsoft.com/office/drawing/2014/main" val="956683483"/>
                    </a:ext>
                  </a:extLst>
                </a:gridCol>
                <a:gridCol w="1524000">
                  <a:extLst>
                    <a:ext uri="{9D8B030D-6E8A-4147-A177-3AD203B41FA5}">
                      <a16:colId xmlns:a16="http://schemas.microsoft.com/office/drawing/2014/main" val="1725582402"/>
                    </a:ext>
                  </a:extLst>
                </a:gridCol>
                <a:gridCol w="1524000">
                  <a:extLst>
                    <a:ext uri="{9D8B030D-6E8A-4147-A177-3AD203B41FA5}">
                      <a16:colId xmlns:a16="http://schemas.microsoft.com/office/drawing/2014/main" val="3191712442"/>
                    </a:ext>
                  </a:extLst>
                </a:gridCol>
              </a:tblGrid>
              <a:tr h="418462">
                <a:tc>
                  <a:txBody>
                    <a:bodyPr/>
                    <a:lstStyle/>
                    <a:p>
                      <a:r>
                        <a:rPr lang="en-US" dirty="0" err="1"/>
                        <a:t>Requiment</a:t>
                      </a:r>
                      <a:endParaRPr lang="en-ID" dirty="0"/>
                    </a:p>
                  </a:txBody>
                  <a:tcPr/>
                </a:tc>
                <a:tc>
                  <a:txBody>
                    <a:bodyPr/>
                    <a:lstStyle/>
                    <a:p>
                      <a:r>
                        <a:rPr lang="en-US" dirty="0"/>
                        <a:t>Test Scenario ID</a:t>
                      </a:r>
                      <a:endParaRPr lang="en-ID" dirty="0"/>
                    </a:p>
                  </a:txBody>
                  <a:tcPr/>
                </a:tc>
                <a:tc>
                  <a:txBody>
                    <a:bodyPr/>
                    <a:lstStyle/>
                    <a:p>
                      <a:r>
                        <a:rPr lang="en-US" dirty="0"/>
                        <a:t>Test Scenario</a:t>
                      </a:r>
                      <a:endParaRPr lang="en-ID" dirty="0"/>
                    </a:p>
                  </a:txBody>
                  <a:tcPr/>
                </a:tc>
                <a:tc>
                  <a:txBody>
                    <a:bodyPr/>
                    <a:lstStyle/>
                    <a:p>
                      <a:r>
                        <a:rPr lang="en-US" dirty="0"/>
                        <a:t>Number of test </a:t>
                      </a:r>
                      <a:r>
                        <a:rPr lang="en-US" dirty="0" err="1"/>
                        <a:t>test</a:t>
                      </a:r>
                      <a:r>
                        <a:rPr lang="en-US" dirty="0"/>
                        <a:t> Cases</a:t>
                      </a:r>
                      <a:endParaRPr lang="en-ID" dirty="0"/>
                    </a:p>
                  </a:txBody>
                  <a:tcPr/>
                </a:tc>
                <a:extLst>
                  <a:ext uri="{0D108BD9-81ED-4DB2-BD59-A6C34878D82A}">
                    <a16:rowId xmlns:a16="http://schemas.microsoft.com/office/drawing/2014/main" val="3053471323"/>
                  </a:ext>
                </a:extLst>
              </a:tr>
              <a:tr h="589650">
                <a:tc>
                  <a:txBody>
                    <a:bodyPr/>
                    <a:lstStyle/>
                    <a:p>
                      <a:r>
                        <a:rPr lang="en-US" dirty="0">
                          <a:solidFill>
                            <a:schemeClr val="tx1"/>
                          </a:solidFill>
                        </a:rPr>
                        <a:t>Functional  Testing</a:t>
                      </a:r>
                      <a:endParaRPr lang="en-ID" dirty="0">
                        <a:solidFill>
                          <a:schemeClr val="tx1"/>
                        </a:solidFill>
                      </a:endParaRPr>
                    </a:p>
                  </a:txBody>
                  <a:tcPr/>
                </a:tc>
                <a:tc>
                  <a:txBody>
                    <a:bodyPr/>
                    <a:lstStyle/>
                    <a:p>
                      <a:r>
                        <a:rPr lang="en-US" dirty="0"/>
                        <a:t>UA001 – UAT Testing</a:t>
                      </a:r>
                      <a:endParaRPr lang="en-ID" dirty="0"/>
                    </a:p>
                  </a:txBody>
                  <a:tcPr/>
                </a:tc>
                <a:tc>
                  <a:txBody>
                    <a:bodyPr/>
                    <a:lstStyle/>
                    <a:p>
                      <a:r>
                        <a:rPr lang="en-US" dirty="0"/>
                        <a:t>Ensure user can register in the portal</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591084361"/>
                  </a:ext>
                </a:extLst>
              </a:tr>
            </a:tbl>
          </a:graphicData>
        </a:graphic>
      </p:graphicFrame>
      <p:graphicFrame>
        <p:nvGraphicFramePr>
          <p:cNvPr id="4" name="Table 4">
            <a:extLst>
              <a:ext uri="{FF2B5EF4-FFF2-40B4-BE49-F238E27FC236}">
                <a16:creationId xmlns:a16="http://schemas.microsoft.com/office/drawing/2014/main" id="{2D962E06-832B-DC65-C4AE-8B5638B16F1E}"/>
              </a:ext>
            </a:extLst>
          </p:cNvPr>
          <p:cNvGraphicFramePr>
            <a:graphicFrameLocks noGrp="1"/>
          </p:cNvGraphicFramePr>
          <p:nvPr>
            <p:extLst>
              <p:ext uri="{D42A27DB-BD31-4B8C-83A1-F6EECF244321}">
                <p14:modId xmlns:p14="http://schemas.microsoft.com/office/powerpoint/2010/main" val="1980405478"/>
              </p:ext>
            </p:extLst>
          </p:nvPr>
        </p:nvGraphicFramePr>
        <p:xfrm>
          <a:off x="2123728" y="3762945"/>
          <a:ext cx="6096000" cy="141732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1684088374"/>
                    </a:ext>
                  </a:extLst>
                </a:gridCol>
                <a:gridCol w="1524000">
                  <a:extLst>
                    <a:ext uri="{9D8B030D-6E8A-4147-A177-3AD203B41FA5}">
                      <a16:colId xmlns:a16="http://schemas.microsoft.com/office/drawing/2014/main" val="3664420019"/>
                    </a:ext>
                  </a:extLst>
                </a:gridCol>
                <a:gridCol w="1524000">
                  <a:extLst>
                    <a:ext uri="{9D8B030D-6E8A-4147-A177-3AD203B41FA5}">
                      <a16:colId xmlns:a16="http://schemas.microsoft.com/office/drawing/2014/main" val="2002196849"/>
                    </a:ext>
                  </a:extLst>
                </a:gridCol>
                <a:gridCol w="1524000">
                  <a:extLst>
                    <a:ext uri="{9D8B030D-6E8A-4147-A177-3AD203B41FA5}">
                      <a16:colId xmlns:a16="http://schemas.microsoft.com/office/drawing/2014/main" val="1908467239"/>
                    </a:ext>
                  </a:extLst>
                </a:gridCol>
              </a:tblGrid>
              <a:tr h="370840">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err="1"/>
                        <a:t>Requiment</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Test Scenario ID</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Test Scenario</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Number of test </a:t>
                      </a:r>
                      <a:r>
                        <a:rPr lang="en-US" dirty="0" err="1"/>
                        <a:t>test</a:t>
                      </a:r>
                      <a:r>
                        <a:rPr lang="en-US" dirty="0"/>
                        <a:t> Cases</a:t>
                      </a:r>
                      <a:endParaRPr lang="en-ID" dirty="0"/>
                    </a:p>
                    <a:p>
                      <a:endParaRPr lang="en-ID" dirty="0"/>
                    </a:p>
                  </a:txBody>
                  <a:tcPr/>
                </a:tc>
                <a:extLst>
                  <a:ext uri="{0D108BD9-81ED-4DB2-BD59-A6C34878D82A}">
                    <a16:rowId xmlns:a16="http://schemas.microsoft.com/office/drawing/2014/main" val="1893459017"/>
                  </a:ext>
                </a:extLst>
              </a:tr>
              <a:tr h="370840">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solidFill>
                            <a:schemeClr val="tx1"/>
                          </a:solidFill>
                        </a:rPr>
                        <a:t>Functional  Testing</a:t>
                      </a:r>
                      <a:endParaRPr lang="en-ID" dirty="0">
                        <a:solidFill>
                          <a:schemeClr val="tx1"/>
                        </a:solidFill>
                      </a:endParaRPr>
                    </a:p>
                    <a:p>
                      <a:endParaRPr lang="en-ID" dirty="0"/>
                    </a:p>
                  </a:txBody>
                  <a:tcPr/>
                </a:tc>
                <a:tc>
                  <a:txBody>
                    <a:bodyPr/>
                    <a:lstStyle/>
                    <a:p>
                      <a:r>
                        <a:rPr lang="en-US" dirty="0"/>
                        <a:t>TS001 – Unit Testing </a:t>
                      </a:r>
                      <a:endParaRPr lang="en-ID" dirty="0"/>
                    </a:p>
                  </a:txBody>
                  <a:tcPr/>
                </a:tc>
                <a:tc>
                  <a:txBody>
                    <a:bodyPr/>
                    <a:lstStyle/>
                    <a:p>
                      <a:r>
                        <a:rPr lang="en-US" dirty="0"/>
                        <a:t>Validating registration functionality</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583968921"/>
                  </a:ext>
                </a:extLst>
              </a:tr>
            </a:tbl>
          </a:graphicData>
        </a:graphic>
      </p:graphicFrame>
      <p:graphicFrame>
        <p:nvGraphicFramePr>
          <p:cNvPr id="9" name="Table 9">
            <a:extLst>
              <a:ext uri="{FF2B5EF4-FFF2-40B4-BE49-F238E27FC236}">
                <a16:creationId xmlns:a16="http://schemas.microsoft.com/office/drawing/2014/main" id="{5A17BD08-8E23-C905-6100-DF490C3240AF}"/>
              </a:ext>
            </a:extLst>
          </p:cNvPr>
          <p:cNvGraphicFramePr>
            <a:graphicFrameLocks noGrp="1"/>
          </p:cNvGraphicFramePr>
          <p:nvPr>
            <p:extLst>
              <p:ext uri="{D42A27DB-BD31-4B8C-83A1-F6EECF244321}">
                <p14:modId xmlns:p14="http://schemas.microsoft.com/office/powerpoint/2010/main" val="74615984"/>
              </p:ext>
            </p:extLst>
          </p:nvPr>
        </p:nvGraphicFramePr>
        <p:xfrm>
          <a:off x="2273152" y="5310742"/>
          <a:ext cx="6870847" cy="1417320"/>
        </p:xfrm>
        <a:graphic>
          <a:graphicData uri="http://schemas.openxmlformats.org/drawingml/2006/table">
            <a:tbl>
              <a:tblPr firstRow="1" bandRow="1">
                <a:tableStyleId>{F5AB1C69-6EDB-4FF4-983F-18BD219EF322}</a:tableStyleId>
              </a:tblPr>
              <a:tblGrid>
                <a:gridCol w="1412444">
                  <a:extLst>
                    <a:ext uri="{9D8B030D-6E8A-4147-A177-3AD203B41FA5}">
                      <a16:colId xmlns:a16="http://schemas.microsoft.com/office/drawing/2014/main" val="2187291894"/>
                    </a:ext>
                  </a:extLst>
                </a:gridCol>
                <a:gridCol w="2022981">
                  <a:extLst>
                    <a:ext uri="{9D8B030D-6E8A-4147-A177-3AD203B41FA5}">
                      <a16:colId xmlns:a16="http://schemas.microsoft.com/office/drawing/2014/main" val="326374354"/>
                    </a:ext>
                  </a:extLst>
                </a:gridCol>
                <a:gridCol w="1717711">
                  <a:extLst>
                    <a:ext uri="{9D8B030D-6E8A-4147-A177-3AD203B41FA5}">
                      <a16:colId xmlns:a16="http://schemas.microsoft.com/office/drawing/2014/main" val="2011847503"/>
                    </a:ext>
                  </a:extLst>
                </a:gridCol>
                <a:gridCol w="1717711">
                  <a:extLst>
                    <a:ext uri="{9D8B030D-6E8A-4147-A177-3AD203B41FA5}">
                      <a16:colId xmlns:a16="http://schemas.microsoft.com/office/drawing/2014/main" val="117920826"/>
                    </a:ext>
                  </a:extLst>
                </a:gridCol>
              </a:tblGrid>
              <a:tr h="498814">
                <a:tc>
                  <a:txBody>
                    <a:bodyPr/>
                    <a:lstStyle/>
                    <a:p>
                      <a:r>
                        <a:rPr lang="en-US" dirty="0" err="1"/>
                        <a:t>Requiment</a:t>
                      </a:r>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Test Scenario ID</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Test Scenario</a:t>
                      </a:r>
                      <a:endParaRPr lang="en-ID" dirty="0"/>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Number of test </a:t>
                      </a:r>
                      <a:r>
                        <a:rPr lang="en-US" dirty="0" err="1"/>
                        <a:t>test</a:t>
                      </a:r>
                      <a:r>
                        <a:rPr lang="en-US" dirty="0"/>
                        <a:t> Cases</a:t>
                      </a:r>
                      <a:endParaRPr lang="en-ID" dirty="0"/>
                    </a:p>
                    <a:p>
                      <a:endParaRPr lang="en-ID" dirty="0"/>
                    </a:p>
                  </a:txBody>
                  <a:tcPr/>
                </a:tc>
                <a:extLst>
                  <a:ext uri="{0D108BD9-81ED-4DB2-BD59-A6C34878D82A}">
                    <a16:rowId xmlns:a16="http://schemas.microsoft.com/office/drawing/2014/main" val="3627119692"/>
                  </a:ext>
                </a:extLst>
              </a:tr>
              <a:tr h="643631">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solidFill>
                            <a:schemeClr val="tx1"/>
                          </a:solidFill>
                        </a:rPr>
                        <a:t>Functional  Testing</a:t>
                      </a:r>
                      <a:endParaRPr lang="en-ID" dirty="0">
                        <a:solidFill>
                          <a:schemeClr val="tx1"/>
                        </a:solidFill>
                      </a:endParaRPr>
                    </a:p>
                    <a:p>
                      <a:endParaRPr lang="en-ID"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PM001 – Performance testing</a:t>
                      </a:r>
                      <a:endParaRPr lang="en-ID" dirty="0"/>
                    </a:p>
                  </a:txBody>
                  <a:tcPr/>
                </a:tc>
                <a:tc>
                  <a:txBody>
                    <a:bodyPr/>
                    <a:lstStyle/>
                    <a:p>
                      <a:r>
                        <a:rPr lang="en-US" dirty="0"/>
                        <a:t>Testing performance of registration</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2051399847"/>
                  </a:ext>
                </a:extLst>
              </a:tr>
            </a:tbl>
          </a:graphicData>
        </a:graphic>
      </p:graphicFrame>
    </p:spTree>
    <p:extLst>
      <p:ext uri="{BB962C8B-B14F-4D97-AF65-F5344CB8AC3E}">
        <p14:creationId xmlns:p14="http://schemas.microsoft.com/office/powerpoint/2010/main" val="2282009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chemeClr val="bg1"/>
                </a:solidFill>
                <a:cs typeface="Arial" panose="020B0604020202020204" pitchFamily="34" charset="0"/>
              </a:rPr>
              <a:t>Document History</a:t>
            </a:r>
          </a:p>
        </p:txBody>
      </p:sp>
      <p:graphicFrame>
        <p:nvGraphicFramePr>
          <p:cNvPr id="5" name="Table 4">
            <a:extLst>
              <a:ext uri="{FF2B5EF4-FFF2-40B4-BE49-F238E27FC236}">
                <a16:creationId xmlns:a16="http://schemas.microsoft.com/office/drawing/2014/main" id="{82E13A20-D46F-409D-9012-8F11C2A2AB37}"/>
              </a:ext>
            </a:extLst>
          </p:cNvPr>
          <p:cNvGraphicFramePr>
            <a:graphicFrameLocks noGrp="1"/>
          </p:cNvGraphicFramePr>
          <p:nvPr>
            <p:extLst>
              <p:ext uri="{D42A27DB-BD31-4B8C-83A1-F6EECF244321}">
                <p14:modId xmlns:p14="http://schemas.microsoft.com/office/powerpoint/2010/main" val="3077644195"/>
              </p:ext>
            </p:extLst>
          </p:nvPr>
        </p:nvGraphicFramePr>
        <p:xfrm>
          <a:off x="179512" y="2204864"/>
          <a:ext cx="8640762" cy="2790825"/>
        </p:xfrm>
        <a:graphic>
          <a:graphicData uri="http://schemas.openxmlformats.org/drawingml/2006/table">
            <a:tbl>
              <a:tblPr firstRow="1" bandRow="1">
                <a:tableStyleId>{5C22544A-7EE6-4342-B048-85BDC9FD1C3A}</a:tableStyleId>
              </a:tblPr>
              <a:tblGrid>
                <a:gridCol w="1036891">
                  <a:extLst>
                    <a:ext uri="{9D8B030D-6E8A-4147-A177-3AD203B41FA5}">
                      <a16:colId xmlns:a16="http://schemas.microsoft.com/office/drawing/2014/main" val="20000"/>
                    </a:ext>
                  </a:extLst>
                </a:gridCol>
                <a:gridCol w="2160191">
                  <a:extLst>
                    <a:ext uri="{9D8B030D-6E8A-4147-A177-3AD203B41FA5}">
                      <a16:colId xmlns:a16="http://schemas.microsoft.com/office/drawing/2014/main" val="20001"/>
                    </a:ext>
                  </a:extLst>
                </a:gridCol>
                <a:gridCol w="3197082">
                  <a:extLst>
                    <a:ext uri="{9D8B030D-6E8A-4147-A177-3AD203B41FA5}">
                      <a16:colId xmlns:a16="http://schemas.microsoft.com/office/drawing/2014/main" val="20002"/>
                    </a:ext>
                  </a:extLst>
                </a:gridCol>
                <a:gridCol w="2246598">
                  <a:extLst>
                    <a:ext uri="{9D8B030D-6E8A-4147-A177-3AD203B41FA5}">
                      <a16:colId xmlns:a16="http://schemas.microsoft.com/office/drawing/2014/main" val="20003"/>
                    </a:ext>
                  </a:extLst>
                </a:gridCol>
              </a:tblGrid>
              <a:tr h="970722">
                <a:tc>
                  <a:txBody>
                    <a:bodyPr/>
                    <a:lstStyle/>
                    <a:p>
                      <a:pPr marL="0" marR="0" algn="ctr">
                        <a:spcBef>
                          <a:spcPts val="0"/>
                        </a:spcBef>
                        <a:spcAft>
                          <a:spcPts val="0"/>
                        </a:spcAft>
                      </a:pPr>
                      <a:r>
                        <a:rPr lang="en-US" sz="1600" dirty="0">
                          <a:effectLst/>
                        </a:rPr>
                        <a:t>Version Number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Effective Date of release</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Summary of Included Changes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Author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606701">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606701">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2447348365"/>
                  </a:ext>
                </a:extLst>
              </a:tr>
              <a:tr h="606701">
                <a:tc>
                  <a:txBody>
                    <a:bodyPr/>
                    <a:lstStyle/>
                    <a:p>
                      <a:pPr marL="57150" marR="0" algn="ctr">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34724167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5335-6BF9-AA20-02D6-DB7E57158838}"/>
              </a:ext>
            </a:extLst>
          </p:cNvPr>
          <p:cNvSpPr>
            <a:spLocks noGrp="1"/>
          </p:cNvSpPr>
          <p:nvPr>
            <p:ph type="title"/>
          </p:nvPr>
        </p:nvSpPr>
        <p:spPr/>
        <p:txBody>
          <a:bodyPr/>
          <a:lstStyle/>
          <a:p>
            <a:endParaRPr lang="en-ID"/>
          </a:p>
        </p:txBody>
      </p:sp>
      <p:sp>
        <p:nvSpPr>
          <p:cNvPr id="3" name="TextBox 2">
            <a:extLst>
              <a:ext uri="{FF2B5EF4-FFF2-40B4-BE49-F238E27FC236}">
                <a16:creationId xmlns:a16="http://schemas.microsoft.com/office/drawing/2014/main" id="{1EE7B11B-B576-D75A-0173-C487C88610F8}"/>
              </a:ext>
            </a:extLst>
          </p:cNvPr>
          <p:cNvSpPr txBox="1"/>
          <p:nvPr/>
        </p:nvSpPr>
        <p:spPr>
          <a:xfrm>
            <a:off x="29313" y="1156102"/>
            <a:ext cx="1480149" cy="369332"/>
          </a:xfrm>
          <a:prstGeom prst="rect">
            <a:avLst/>
          </a:prstGeom>
          <a:noFill/>
        </p:spPr>
        <p:txBody>
          <a:bodyPr wrap="none" rtlCol="0">
            <a:spAutoFit/>
          </a:bodyPr>
          <a:lstStyle/>
          <a:p>
            <a:r>
              <a:rPr lang="en-US" dirty="0"/>
              <a:t>UAT Testing </a:t>
            </a:r>
            <a:endParaRPr lang="en-ID" dirty="0"/>
          </a:p>
        </p:txBody>
      </p:sp>
      <p:graphicFrame>
        <p:nvGraphicFramePr>
          <p:cNvPr id="4" name="Table 3">
            <a:extLst>
              <a:ext uri="{FF2B5EF4-FFF2-40B4-BE49-F238E27FC236}">
                <a16:creationId xmlns:a16="http://schemas.microsoft.com/office/drawing/2014/main" id="{FD65F95A-61E9-A283-98B3-7B4EBFDBEEC7}"/>
              </a:ext>
            </a:extLst>
          </p:cNvPr>
          <p:cNvGraphicFramePr>
            <a:graphicFrameLocks noGrp="1"/>
          </p:cNvGraphicFramePr>
          <p:nvPr>
            <p:extLst>
              <p:ext uri="{D42A27DB-BD31-4B8C-83A1-F6EECF244321}">
                <p14:modId xmlns:p14="http://schemas.microsoft.com/office/powerpoint/2010/main" val="1536797244"/>
              </p:ext>
            </p:extLst>
          </p:nvPr>
        </p:nvGraphicFramePr>
        <p:xfrm>
          <a:off x="1187624" y="1565503"/>
          <a:ext cx="7272809" cy="5107432"/>
        </p:xfrm>
        <a:graphic>
          <a:graphicData uri="http://schemas.openxmlformats.org/drawingml/2006/table">
            <a:tbl>
              <a:tblPr firstRow="1" firstCol="1" bandRow="1">
                <a:tableStyleId>{F5AB1C69-6EDB-4FF4-983F-18BD219EF322}</a:tableStyleId>
              </a:tblPr>
              <a:tblGrid>
                <a:gridCol w="1011976">
                  <a:extLst>
                    <a:ext uri="{9D8B030D-6E8A-4147-A177-3AD203B41FA5}">
                      <a16:colId xmlns:a16="http://schemas.microsoft.com/office/drawing/2014/main" val="3813137172"/>
                    </a:ext>
                  </a:extLst>
                </a:gridCol>
                <a:gridCol w="974890">
                  <a:extLst>
                    <a:ext uri="{9D8B030D-6E8A-4147-A177-3AD203B41FA5}">
                      <a16:colId xmlns:a16="http://schemas.microsoft.com/office/drawing/2014/main" val="2617942459"/>
                    </a:ext>
                  </a:extLst>
                </a:gridCol>
                <a:gridCol w="929962">
                  <a:extLst>
                    <a:ext uri="{9D8B030D-6E8A-4147-A177-3AD203B41FA5}">
                      <a16:colId xmlns:a16="http://schemas.microsoft.com/office/drawing/2014/main" val="3898252375"/>
                    </a:ext>
                  </a:extLst>
                </a:gridCol>
                <a:gridCol w="921403">
                  <a:extLst>
                    <a:ext uri="{9D8B030D-6E8A-4147-A177-3AD203B41FA5}">
                      <a16:colId xmlns:a16="http://schemas.microsoft.com/office/drawing/2014/main" val="4011016080"/>
                    </a:ext>
                  </a:extLst>
                </a:gridCol>
                <a:gridCol w="1615307">
                  <a:extLst>
                    <a:ext uri="{9D8B030D-6E8A-4147-A177-3AD203B41FA5}">
                      <a16:colId xmlns:a16="http://schemas.microsoft.com/office/drawing/2014/main" val="3047982604"/>
                    </a:ext>
                  </a:extLst>
                </a:gridCol>
                <a:gridCol w="1014828">
                  <a:extLst>
                    <a:ext uri="{9D8B030D-6E8A-4147-A177-3AD203B41FA5}">
                      <a16:colId xmlns:a16="http://schemas.microsoft.com/office/drawing/2014/main" val="2185558411"/>
                    </a:ext>
                  </a:extLst>
                </a:gridCol>
                <a:gridCol w="804443">
                  <a:extLst>
                    <a:ext uri="{9D8B030D-6E8A-4147-A177-3AD203B41FA5}">
                      <a16:colId xmlns:a16="http://schemas.microsoft.com/office/drawing/2014/main" val="3503209726"/>
                    </a:ext>
                  </a:extLst>
                </a:gridCol>
              </a:tblGrid>
              <a:tr h="429111">
                <a:tc>
                  <a:txBody>
                    <a:bodyPr/>
                    <a:lstStyle/>
                    <a:p>
                      <a:pPr>
                        <a:lnSpc>
                          <a:spcPct val="107000"/>
                        </a:lnSpc>
                        <a:spcAft>
                          <a:spcPts val="800"/>
                        </a:spcAft>
                      </a:pPr>
                      <a:r>
                        <a:rPr lang="en-US" sz="1200">
                          <a:effectLst/>
                        </a:rPr>
                        <a:t>Test Scenario ID</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US" sz="1200">
                          <a:effectLst/>
                        </a:rPr>
                        <a:t>Test Case ID</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SG" sz="1100">
                          <a:effectLst/>
                        </a:rPr>
                        <a:t>Test</a:t>
                      </a:r>
                      <a:r>
                        <a:rPr lang="en-SG" sz="1100" spc="-20">
                          <a:effectLst/>
                        </a:rPr>
                        <a:t> </a:t>
                      </a:r>
                      <a:r>
                        <a:rPr lang="en-SG" sz="1100">
                          <a:effectLst/>
                        </a:rPr>
                        <a:t>Case</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US" sz="1200">
                          <a:effectLst/>
                        </a:rPr>
                        <a:t>Pre-condition</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US" sz="1200">
                          <a:effectLst/>
                        </a:rPr>
                        <a:t>Expected Result</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US" sz="1200">
                          <a:effectLst/>
                        </a:rPr>
                        <a:t>Actual Result</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US" sz="1200">
                          <a:effectLst/>
                        </a:rPr>
                        <a:t>Pass/</a:t>
                      </a:r>
                      <a:endParaRPr lang="en-ID" sz="1100">
                        <a:effectLst/>
                      </a:endParaRPr>
                    </a:p>
                    <a:p>
                      <a:pPr>
                        <a:lnSpc>
                          <a:spcPct val="107000"/>
                        </a:lnSpc>
                        <a:spcAft>
                          <a:spcPts val="800"/>
                        </a:spcAft>
                      </a:pPr>
                      <a:r>
                        <a:rPr lang="en-US" sz="1200">
                          <a:effectLst/>
                        </a:rPr>
                        <a:t>Fail</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extLst>
                  <a:ext uri="{0D108BD9-81ED-4DB2-BD59-A6C34878D82A}">
                    <a16:rowId xmlns:a16="http://schemas.microsoft.com/office/drawing/2014/main" val="733505959"/>
                  </a:ext>
                </a:extLst>
              </a:tr>
              <a:tr h="824656">
                <a:tc>
                  <a:txBody>
                    <a:bodyPr/>
                    <a:lstStyle/>
                    <a:p>
                      <a:pPr>
                        <a:lnSpc>
                          <a:spcPct val="107000"/>
                        </a:lnSpc>
                        <a:spcAft>
                          <a:spcPts val="800"/>
                        </a:spcAft>
                      </a:pPr>
                      <a:r>
                        <a:rPr lang="en-SG" sz="1100">
                          <a:effectLst/>
                        </a:rPr>
                        <a:t>UA001</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SG" sz="1100" dirty="0">
                          <a:effectLst/>
                        </a:rPr>
                        <a:t>UATC001</a:t>
                      </a:r>
                      <a:endParaRPr lang="en-ID" sz="1100" dirty="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SG" sz="1100">
                          <a:effectLst/>
                        </a:rPr>
                        <a:t>Check all the</a:t>
                      </a:r>
                      <a:r>
                        <a:rPr lang="en-SG" sz="1100" spc="5">
                          <a:effectLst/>
                        </a:rPr>
                        <a:t> </a:t>
                      </a:r>
                      <a:r>
                        <a:rPr lang="en-SG" sz="1100">
                          <a:effectLst/>
                        </a:rPr>
                        <a:t>mandatory</a:t>
                      </a:r>
                      <a:r>
                        <a:rPr lang="en-SG" sz="1100" spc="-40">
                          <a:effectLst/>
                        </a:rPr>
                        <a:t> </a:t>
                      </a:r>
                      <a:r>
                        <a:rPr lang="en-SG" sz="1100">
                          <a:effectLst/>
                        </a:rPr>
                        <a:t>fields</a:t>
                      </a:r>
                      <a:r>
                        <a:rPr lang="en-SG" sz="1100" spc="-205">
                          <a:effectLst/>
                        </a:rPr>
                        <a:t> </a:t>
                      </a:r>
                      <a:r>
                        <a:rPr lang="en-SG" sz="1100">
                          <a:effectLst/>
                        </a:rPr>
                        <a:t>are</a:t>
                      </a:r>
                      <a:r>
                        <a:rPr lang="en-SG" sz="1100" spc="-5">
                          <a:effectLst/>
                        </a:rPr>
                        <a:t> </a:t>
                      </a:r>
                      <a:r>
                        <a:rPr lang="en-SG" sz="1100">
                          <a:effectLst/>
                        </a:rPr>
                        <a:t>entered</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US" sz="1200">
                          <a:effectLst/>
                        </a:rPr>
                        <a:t>ABC Cars Portal  website has completed and uploaded on server</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SG" sz="1100">
                          <a:effectLst/>
                        </a:rPr>
                        <a:t>After</a:t>
                      </a:r>
                      <a:r>
                        <a:rPr lang="en-SG" sz="1100" spc="-55">
                          <a:effectLst/>
                        </a:rPr>
                        <a:t> </a:t>
                      </a:r>
                      <a:r>
                        <a:rPr lang="en-SG" sz="1100">
                          <a:effectLst/>
                        </a:rPr>
                        <a:t>registering,</a:t>
                      </a:r>
                      <a:r>
                        <a:rPr lang="en-SG" sz="1100" spc="-205">
                          <a:effectLst/>
                        </a:rPr>
                        <a:t> </a:t>
                      </a:r>
                      <a:r>
                        <a:rPr lang="en-SG" sz="1100">
                          <a:effectLst/>
                        </a:rPr>
                        <a:t>user will see a</a:t>
                      </a:r>
                      <a:r>
                        <a:rPr lang="en-SG" sz="1100" spc="5">
                          <a:effectLst/>
                        </a:rPr>
                        <a:t> </a:t>
                      </a:r>
                      <a:r>
                        <a:rPr lang="en-SG" sz="1100">
                          <a:effectLst/>
                        </a:rPr>
                        <a:t>successful</a:t>
                      </a:r>
                      <a:r>
                        <a:rPr lang="en-SG" sz="1100" spc="5">
                          <a:effectLst/>
                        </a:rPr>
                        <a:t> </a:t>
                      </a:r>
                      <a:r>
                        <a:rPr lang="en-SG" sz="1100">
                          <a:effectLst/>
                        </a:rPr>
                        <a:t>registration</a:t>
                      </a:r>
                      <a:r>
                        <a:rPr lang="en-SG" sz="1100" spc="5">
                          <a:effectLst/>
                        </a:rPr>
                        <a:t> </a:t>
                      </a:r>
                      <a:r>
                        <a:rPr lang="en-SG" sz="1100">
                          <a:effectLst/>
                        </a:rPr>
                        <a:t>message and a</a:t>
                      </a:r>
                      <a:r>
                        <a:rPr lang="en-SG" sz="1100" spc="5">
                          <a:effectLst/>
                        </a:rPr>
                        <a:t> </a:t>
                      </a:r>
                      <a:r>
                        <a:rPr lang="en-SG" sz="1100">
                          <a:effectLst/>
                        </a:rPr>
                        <a:t>login</a:t>
                      </a:r>
                      <a:r>
                        <a:rPr lang="en-SG" sz="1100" spc="-15">
                          <a:effectLst/>
                        </a:rPr>
                        <a:t> </a:t>
                      </a:r>
                      <a:r>
                        <a:rPr lang="en-SG" sz="1100">
                          <a:effectLst/>
                        </a:rPr>
                        <a:t>link.</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US" sz="1200">
                          <a:effectLst/>
                        </a:rPr>
                        <a:t>Result is come out</a:t>
                      </a:r>
                      <a:endParaRPr lang="en-ID" sz="1100">
                        <a:effectLst/>
                      </a:endParaRPr>
                    </a:p>
                    <a:p>
                      <a:pPr>
                        <a:lnSpc>
                          <a:spcPct val="107000"/>
                        </a:lnSpc>
                        <a:spcAft>
                          <a:spcPts val="800"/>
                        </a:spcAft>
                      </a:pPr>
                      <a:r>
                        <a:rPr lang="en-US" sz="1200">
                          <a:effectLst/>
                        </a:rPr>
                        <a:t>as expected</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a:txBody>
                    <a:bodyPr/>
                    <a:lstStyle/>
                    <a:p>
                      <a:pPr>
                        <a:lnSpc>
                          <a:spcPct val="107000"/>
                        </a:lnSpc>
                        <a:spcAft>
                          <a:spcPts val="800"/>
                        </a:spcAft>
                      </a:pPr>
                      <a:r>
                        <a:rPr lang="en-US" sz="1200">
                          <a:effectLst/>
                        </a:rPr>
                        <a:t>Pass</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extLst>
                  <a:ext uri="{0D108BD9-81ED-4DB2-BD59-A6C34878D82A}">
                    <a16:rowId xmlns:a16="http://schemas.microsoft.com/office/drawing/2014/main" val="1359469970"/>
                  </a:ext>
                </a:extLst>
              </a:tr>
              <a:tr h="3130010">
                <a:tc>
                  <a:txBody>
                    <a:bodyPr/>
                    <a:lstStyle/>
                    <a:p>
                      <a:pPr>
                        <a:lnSpc>
                          <a:spcPct val="107000"/>
                        </a:lnSpc>
                        <a:spcAft>
                          <a:spcPts val="800"/>
                        </a:spcAft>
                      </a:pPr>
                      <a:r>
                        <a:rPr lang="en-US" sz="1200">
                          <a:effectLst/>
                        </a:rPr>
                        <a:t>Test data and steps</a:t>
                      </a:r>
                      <a:endParaRPr lang="en-ID" sz="110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gridSpan="6">
                  <a:txBody>
                    <a:bodyPr/>
                    <a:lstStyle/>
                    <a:p>
                      <a:pPr>
                        <a:lnSpc>
                          <a:spcPct val="107000"/>
                        </a:lnSpc>
                        <a:spcAft>
                          <a:spcPts val="800"/>
                        </a:spcAft>
                      </a:pPr>
                      <a:r>
                        <a:rPr lang="en-US" sz="1200" dirty="0">
                          <a:effectLst/>
                        </a:rPr>
                        <a:t>Name= Stephen Curry</a:t>
                      </a:r>
                      <a:endParaRPr lang="en-ID" sz="1100" dirty="0">
                        <a:effectLst/>
                      </a:endParaRPr>
                    </a:p>
                    <a:p>
                      <a:pPr>
                        <a:lnSpc>
                          <a:spcPct val="107000"/>
                        </a:lnSpc>
                        <a:spcAft>
                          <a:spcPts val="800"/>
                        </a:spcAft>
                      </a:pPr>
                      <a:r>
                        <a:rPr lang="en-US" sz="1200" dirty="0">
                          <a:effectLst/>
                        </a:rPr>
                        <a:t>Username = curry </a:t>
                      </a:r>
                      <a:endParaRPr lang="en-ID" sz="1100" dirty="0">
                        <a:effectLst/>
                      </a:endParaRPr>
                    </a:p>
                    <a:p>
                      <a:pPr>
                        <a:lnSpc>
                          <a:spcPct val="107000"/>
                        </a:lnSpc>
                        <a:spcAft>
                          <a:spcPts val="800"/>
                        </a:spcAft>
                      </a:pPr>
                      <a:r>
                        <a:rPr lang="en-US" sz="1200" dirty="0">
                          <a:effectLst/>
                        </a:rPr>
                        <a:t>Email= </a:t>
                      </a:r>
                      <a:r>
                        <a:rPr lang="en-US" sz="1200" u="sng" dirty="0">
                          <a:effectLst/>
                        </a:rPr>
                        <a:t>curry@gmail.com </a:t>
                      </a:r>
                      <a:endParaRPr lang="en-ID" sz="1100" dirty="0">
                        <a:effectLst/>
                      </a:endParaRPr>
                    </a:p>
                    <a:p>
                      <a:pPr>
                        <a:lnSpc>
                          <a:spcPct val="107000"/>
                        </a:lnSpc>
                        <a:spcAft>
                          <a:spcPts val="800"/>
                        </a:spcAft>
                      </a:pPr>
                      <a:r>
                        <a:rPr lang="en-US" sz="1200" dirty="0">
                          <a:effectLst/>
                        </a:rPr>
                        <a:t>Password= </a:t>
                      </a:r>
                      <a:r>
                        <a:rPr lang="id-ID" sz="1200" dirty="0">
                          <a:effectLst/>
                        </a:rPr>
                        <a:t>curry</a:t>
                      </a:r>
                      <a:endParaRPr lang="en-ID" sz="1100" dirty="0">
                        <a:effectLst/>
                      </a:endParaRPr>
                    </a:p>
                    <a:p>
                      <a:pPr>
                        <a:lnSpc>
                          <a:spcPct val="107000"/>
                        </a:lnSpc>
                        <a:spcAft>
                          <a:spcPts val="800"/>
                        </a:spcAft>
                      </a:pPr>
                      <a:r>
                        <a:rPr lang="en-US" sz="1200" dirty="0">
                          <a:effectLst/>
                        </a:rPr>
                        <a:t>1. Enter URL</a:t>
                      </a:r>
                      <a:endParaRPr lang="en-ID" sz="1100" dirty="0">
                        <a:effectLst/>
                      </a:endParaRPr>
                    </a:p>
                    <a:p>
                      <a:pPr>
                        <a:lnSpc>
                          <a:spcPct val="107000"/>
                        </a:lnSpc>
                        <a:spcAft>
                          <a:spcPts val="800"/>
                        </a:spcAft>
                      </a:pPr>
                      <a:r>
                        <a:rPr lang="en-US" sz="1200" dirty="0">
                          <a:effectLst/>
                        </a:rPr>
                        <a:t>localhost:8080</a:t>
                      </a:r>
                      <a:endParaRPr lang="en-ID" sz="1100" dirty="0">
                        <a:effectLst/>
                      </a:endParaRPr>
                    </a:p>
                    <a:p>
                      <a:pPr>
                        <a:lnSpc>
                          <a:spcPct val="107000"/>
                        </a:lnSpc>
                        <a:spcAft>
                          <a:spcPts val="800"/>
                        </a:spcAft>
                      </a:pPr>
                      <a:r>
                        <a:rPr lang="en-US" sz="1200" dirty="0">
                          <a:effectLst/>
                        </a:rPr>
                        <a:t>2. Click “Register”</a:t>
                      </a:r>
                      <a:endParaRPr lang="en-ID" sz="1100" dirty="0">
                        <a:effectLst/>
                      </a:endParaRPr>
                    </a:p>
                    <a:p>
                      <a:pPr>
                        <a:lnSpc>
                          <a:spcPct val="107000"/>
                        </a:lnSpc>
                        <a:spcAft>
                          <a:spcPts val="800"/>
                        </a:spcAft>
                      </a:pPr>
                      <a:r>
                        <a:rPr lang="en-US" sz="1200" dirty="0">
                          <a:effectLst/>
                        </a:rPr>
                        <a:t>on website</a:t>
                      </a:r>
                      <a:endParaRPr lang="en-ID" sz="1100" dirty="0">
                        <a:effectLst/>
                      </a:endParaRPr>
                    </a:p>
                    <a:p>
                      <a:pPr>
                        <a:lnSpc>
                          <a:spcPct val="107000"/>
                        </a:lnSpc>
                        <a:spcAft>
                          <a:spcPts val="800"/>
                        </a:spcAft>
                      </a:pPr>
                      <a:r>
                        <a:rPr lang="en-US" sz="1200" dirty="0">
                          <a:effectLst/>
                        </a:rPr>
                        <a:t>navigation bar</a:t>
                      </a:r>
                      <a:endParaRPr lang="en-ID" sz="1100" dirty="0">
                        <a:effectLst/>
                      </a:endParaRPr>
                    </a:p>
                    <a:p>
                      <a:pPr>
                        <a:lnSpc>
                          <a:spcPct val="107000"/>
                        </a:lnSpc>
                        <a:spcAft>
                          <a:spcPts val="800"/>
                        </a:spcAft>
                      </a:pPr>
                      <a:r>
                        <a:rPr lang="en-US" sz="1200" dirty="0">
                          <a:effectLst/>
                        </a:rPr>
                        <a:t>3. Enter all the</a:t>
                      </a:r>
                      <a:endParaRPr lang="en-ID" sz="1100" dirty="0">
                        <a:effectLst/>
                      </a:endParaRPr>
                    </a:p>
                    <a:p>
                      <a:pPr>
                        <a:lnSpc>
                          <a:spcPct val="107000"/>
                        </a:lnSpc>
                        <a:spcAft>
                          <a:spcPts val="800"/>
                        </a:spcAft>
                      </a:pPr>
                      <a:r>
                        <a:rPr lang="en-US" sz="1200" dirty="0">
                          <a:effectLst/>
                        </a:rPr>
                        <a:t>fields.</a:t>
                      </a:r>
                      <a:endParaRPr lang="en-ID" sz="1100" dirty="0">
                        <a:effectLst/>
                      </a:endParaRPr>
                    </a:p>
                    <a:p>
                      <a:pPr>
                        <a:lnSpc>
                          <a:spcPct val="107000"/>
                        </a:lnSpc>
                        <a:spcAft>
                          <a:spcPts val="800"/>
                        </a:spcAft>
                      </a:pPr>
                      <a:r>
                        <a:rPr lang="en-US" sz="1200" dirty="0">
                          <a:effectLst/>
                        </a:rPr>
                        <a:t>4. Click Register.</a:t>
                      </a:r>
                      <a:endParaRPr lang="en-ID" sz="1100" dirty="0">
                        <a:effectLst/>
                        <a:latin typeface="Calibri" panose="020F0502020204030204" pitchFamily="34" charset="0"/>
                        <a:ea typeface="SimSun" panose="02010600030101010101" pitchFamily="2" charset="-122"/>
                        <a:cs typeface="Arial" panose="020B0604020202020204" pitchFamily="34" charset="0"/>
                      </a:endParaRPr>
                    </a:p>
                  </a:txBody>
                  <a:tcPr marL="31724" marR="31724" marT="0" marB="0"/>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503998830"/>
                  </a:ext>
                </a:extLst>
              </a:tr>
            </a:tbl>
          </a:graphicData>
        </a:graphic>
      </p:graphicFrame>
    </p:spTree>
    <p:extLst>
      <p:ext uri="{BB962C8B-B14F-4D97-AF65-F5344CB8AC3E}">
        <p14:creationId xmlns:p14="http://schemas.microsoft.com/office/powerpoint/2010/main" val="72957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30E4-7573-2B9F-9B32-54AED25D599C}"/>
              </a:ext>
            </a:extLst>
          </p:cNvPr>
          <p:cNvSpPr>
            <a:spLocks noGrp="1"/>
          </p:cNvSpPr>
          <p:nvPr>
            <p:ph type="title"/>
          </p:nvPr>
        </p:nvSpPr>
        <p:spPr/>
        <p:txBody>
          <a:bodyPr/>
          <a:lstStyle/>
          <a:p>
            <a:endParaRPr lang="en-ID"/>
          </a:p>
        </p:txBody>
      </p:sp>
      <p:pic>
        <p:nvPicPr>
          <p:cNvPr id="8" name="Picture 7">
            <a:extLst>
              <a:ext uri="{FF2B5EF4-FFF2-40B4-BE49-F238E27FC236}">
                <a16:creationId xmlns:a16="http://schemas.microsoft.com/office/drawing/2014/main" id="{5D9CA990-4B4C-4E6D-8178-74CF50FE7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6" y="1016000"/>
            <a:ext cx="4940300" cy="2413000"/>
          </a:xfrm>
          <a:prstGeom prst="rect">
            <a:avLst/>
          </a:prstGeom>
        </p:spPr>
      </p:pic>
      <p:pic>
        <p:nvPicPr>
          <p:cNvPr id="9" name="Picture 8">
            <a:extLst>
              <a:ext uri="{FF2B5EF4-FFF2-40B4-BE49-F238E27FC236}">
                <a16:creationId xmlns:a16="http://schemas.microsoft.com/office/drawing/2014/main" id="{C30D5EC4-2A46-4BA9-AB53-A8F367C50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240" y="3279632"/>
            <a:ext cx="5328760" cy="3487846"/>
          </a:xfrm>
          <a:prstGeom prst="rect">
            <a:avLst/>
          </a:prstGeom>
        </p:spPr>
      </p:pic>
      <p:pic>
        <p:nvPicPr>
          <p:cNvPr id="10" name="Picture 9">
            <a:extLst>
              <a:ext uri="{FF2B5EF4-FFF2-40B4-BE49-F238E27FC236}">
                <a16:creationId xmlns:a16="http://schemas.microsoft.com/office/drawing/2014/main" id="{346E6BE0-9E36-41E6-AF2D-A67B08EDB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 y="5842000"/>
            <a:ext cx="5520690" cy="1076325"/>
          </a:xfrm>
          <a:prstGeom prst="rect">
            <a:avLst/>
          </a:prstGeom>
        </p:spPr>
      </p:pic>
    </p:spTree>
    <p:extLst>
      <p:ext uri="{BB962C8B-B14F-4D97-AF65-F5344CB8AC3E}">
        <p14:creationId xmlns:p14="http://schemas.microsoft.com/office/powerpoint/2010/main" val="3175648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5DA6-38EA-A8D3-24F0-D8A6098BEA06}"/>
              </a:ext>
            </a:extLst>
          </p:cNvPr>
          <p:cNvSpPr>
            <a:spLocks noGrp="1"/>
          </p:cNvSpPr>
          <p:nvPr>
            <p:ph type="title"/>
          </p:nvPr>
        </p:nvSpPr>
        <p:spPr/>
        <p:txBody>
          <a:bodyPr/>
          <a:lstStyle/>
          <a:p>
            <a:endParaRPr lang="en-ID"/>
          </a:p>
        </p:txBody>
      </p:sp>
      <p:sp>
        <p:nvSpPr>
          <p:cNvPr id="3" name="TextBox 2">
            <a:extLst>
              <a:ext uri="{FF2B5EF4-FFF2-40B4-BE49-F238E27FC236}">
                <a16:creationId xmlns:a16="http://schemas.microsoft.com/office/drawing/2014/main" id="{EABB16F1-9E96-49B6-A2CC-8422B957A1AE}"/>
              </a:ext>
            </a:extLst>
          </p:cNvPr>
          <p:cNvSpPr txBox="1"/>
          <p:nvPr/>
        </p:nvSpPr>
        <p:spPr>
          <a:xfrm>
            <a:off x="27732" y="1156102"/>
            <a:ext cx="1386020" cy="369332"/>
          </a:xfrm>
          <a:prstGeom prst="rect">
            <a:avLst/>
          </a:prstGeom>
          <a:noFill/>
        </p:spPr>
        <p:txBody>
          <a:bodyPr wrap="none" rtlCol="0">
            <a:spAutoFit/>
          </a:bodyPr>
          <a:lstStyle/>
          <a:p>
            <a:r>
              <a:rPr lang="en-US" dirty="0"/>
              <a:t>Unit Testing</a:t>
            </a:r>
            <a:endParaRPr lang="en-ID" dirty="0"/>
          </a:p>
        </p:txBody>
      </p:sp>
      <p:graphicFrame>
        <p:nvGraphicFramePr>
          <p:cNvPr id="4" name="Table 3">
            <a:extLst>
              <a:ext uri="{FF2B5EF4-FFF2-40B4-BE49-F238E27FC236}">
                <a16:creationId xmlns:a16="http://schemas.microsoft.com/office/drawing/2014/main" id="{56B9E50A-4140-3162-7CA6-0F6D63E1941E}"/>
              </a:ext>
            </a:extLst>
          </p:cNvPr>
          <p:cNvGraphicFramePr>
            <a:graphicFrameLocks noGrp="1"/>
          </p:cNvGraphicFramePr>
          <p:nvPr>
            <p:extLst>
              <p:ext uri="{D42A27DB-BD31-4B8C-83A1-F6EECF244321}">
                <p14:modId xmlns:p14="http://schemas.microsoft.com/office/powerpoint/2010/main" val="1668846982"/>
              </p:ext>
            </p:extLst>
          </p:nvPr>
        </p:nvGraphicFramePr>
        <p:xfrm>
          <a:off x="2195274" y="1213142"/>
          <a:ext cx="6553189" cy="3867214"/>
        </p:xfrm>
        <a:graphic>
          <a:graphicData uri="http://schemas.openxmlformats.org/drawingml/2006/table">
            <a:tbl>
              <a:tblPr firstRow="1" firstCol="1" bandRow="1">
                <a:tableStyleId>{F5AB1C69-6EDB-4FF4-983F-18BD219EF322}</a:tableStyleId>
              </a:tblPr>
              <a:tblGrid>
                <a:gridCol w="911844">
                  <a:extLst>
                    <a:ext uri="{9D8B030D-6E8A-4147-A177-3AD203B41FA5}">
                      <a16:colId xmlns:a16="http://schemas.microsoft.com/office/drawing/2014/main" val="1036114288"/>
                    </a:ext>
                  </a:extLst>
                </a:gridCol>
                <a:gridCol w="878428">
                  <a:extLst>
                    <a:ext uri="{9D8B030D-6E8A-4147-A177-3AD203B41FA5}">
                      <a16:colId xmlns:a16="http://schemas.microsoft.com/office/drawing/2014/main" val="3331892072"/>
                    </a:ext>
                  </a:extLst>
                </a:gridCol>
                <a:gridCol w="837944">
                  <a:extLst>
                    <a:ext uri="{9D8B030D-6E8A-4147-A177-3AD203B41FA5}">
                      <a16:colId xmlns:a16="http://schemas.microsoft.com/office/drawing/2014/main" val="3386739231"/>
                    </a:ext>
                  </a:extLst>
                </a:gridCol>
                <a:gridCol w="830234">
                  <a:extLst>
                    <a:ext uri="{9D8B030D-6E8A-4147-A177-3AD203B41FA5}">
                      <a16:colId xmlns:a16="http://schemas.microsoft.com/office/drawing/2014/main" val="2307637051"/>
                    </a:ext>
                  </a:extLst>
                </a:gridCol>
                <a:gridCol w="1455478">
                  <a:extLst>
                    <a:ext uri="{9D8B030D-6E8A-4147-A177-3AD203B41FA5}">
                      <a16:colId xmlns:a16="http://schemas.microsoft.com/office/drawing/2014/main" val="2483551579"/>
                    </a:ext>
                  </a:extLst>
                </a:gridCol>
                <a:gridCol w="914413">
                  <a:extLst>
                    <a:ext uri="{9D8B030D-6E8A-4147-A177-3AD203B41FA5}">
                      <a16:colId xmlns:a16="http://schemas.microsoft.com/office/drawing/2014/main" val="624211116"/>
                    </a:ext>
                  </a:extLst>
                </a:gridCol>
                <a:gridCol w="724848">
                  <a:extLst>
                    <a:ext uri="{9D8B030D-6E8A-4147-A177-3AD203B41FA5}">
                      <a16:colId xmlns:a16="http://schemas.microsoft.com/office/drawing/2014/main" val="596368439"/>
                    </a:ext>
                  </a:extLst>
                </a:gridCol>
              </a:tblGrid>
              <a:tr h="361518">
                <a:tc>
                  <a:txBody>
                    <a:bodyPr/>
                    <a:lstStyle/>
                    <a:p>
                      <a:pPr>
                        <a:lnSpc>
                          <a:spcPct val="107000"/>
                        </a:lnSpc>
                        <a:spcAft>
                          <a:spcPts val="800"/>
                        </a:spcAft>
                      </a:pPr>
                      <a:r>
                        <a:rPr lang="en-US" sz="1400" dirty="0">
                          <a:effectLst/>
                        </a:rPr>
                        <a:t>Test Scenario ID</a:t>
                      </a:r>
                      <a:endParaRPr lang="en-ID" sz="12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400">
                          <a:effectLst/>
                        </a:rPr>
                        <a:t>Test Case ID</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400">
                          <a:effectLst/>
                        </a:rPr>
                        <a:t>Test Case</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400">
                          <a:effectLst/>
                        </a:rPr>
                        <a:t>Pre-condition</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400">
                          <a:effectLst/>
                        </a:rPr>
                        <a:t>Expected Result</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400">
                          <a:effectLst/>
                        </a:rPr>
                        <a:t>Actual Result</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400">
                          <a:effectLst/>
                        </a:rPr>
                        <a:t>Pass/</a:t>
                      </a:r>
                      <a:endParaRPr lang="en-ID" sz="1200">
                        <a:effectLst/>
                      </a:endParaRPr>
                    </a:p>
                    <a:p>
                      <a:pPr>
                        <a:lnSpc>
                          <a:spcPct val="107000"/>
                        </a:lnSpc>
                        <a:spcAft>
                          <a:spcPts val="800"/>
                        </a:spcAft>
                      </a:pPr>
                      <a:r>
                        <a:rPr lang="en-US" sz="1400">
                          <a:effectLst/>
                        </a:rPr>
                        <a:t>Fail</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extLst>
                  <a:ext uri="{0D108BD9-81ED-4DB2-BD59-A6C34878D82A}">
                    <a16:rowId xmlns:a16="http://schemas.microsoft.com/office/drawing/2014/main" val="3069615482"/>
                  </a:ext>
                </a:extLst>
              </a:tr>
              <a:tr h="974321">
                <a:tc>
                  <a:txBody>
                    <a:bodyPr/>
                    <a:lstStyle/>
                    <a:p>
                      <a:pPr>
                        <a:lnSpc>
                          <a:spcPct val="107000"/>
                        </a:lnSpc>
                        <a:spcAft>
                          <a:spcPts val="800"/>
                        </a:spcAft>
                      </a:pPr>
                      <a:r>
                        <a:rPr lang="en-US" sz="1400" dirty="0">
                          <a:effectLst/>
                        </a:rPr>
                        <a:t>TS001</a:t>
                      </a:r>
                      <a:endParaRPr lang="en-ID" sz="12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400" dirty="0">
                          <a:effectLst/>
                        </a:rPr>
                        <a:t>TC001</a:t>
                      </a:r>
                      <a:endParaRPr lang="en-ID" sz="12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SG" sz="1200">
                          <a:effectLst/>
                        </a:rPr>
                        <a:t>Check if registered data can be saved</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400">
                          <a:effectLst/>
                        </a:rPr>
                        <a:t>ABC Cars Portal  website has completed and uploaded on server</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SG" sz="1200" dirty="0">
                          <a:effectLst/>
                        </a:rPr>
                        <a:t>After checking, </a:t>
                      </a:r>
                      <a:r>
                        <a:rPr lang="en-SG" sz="1200" dirty="0" err="1">
                          <a:effectLst/>
                        </a:rPr>
                        <a:t>junit</a:t>
                      </a:r>
                      <a:r>
                        <a:rPr lang="en-SG" sz="1200" dirty="0">
                          <a:effectLst/>
                        </a:rPr>
                        <a:t> should return a passing result as user data can be save</a:t>
                      </a:r>
                      <a:endParaRPr lang="en-ID" sz="12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SG" sz="1200" dirty="0">
                          <a:effectLst/>
                        </a:rPr>
                        <a:t>Not as expected</a:t>
                      </a:r>
                      <a:endParaRPr lang="en-ID" sz="12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400">
                          <a:effectLst/>
                        </a:rPr>
                        <a:t>fail</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extLst>
                  <a:ext uri="{0D108BD9-81ED-4DB2-BD59-A6C34878D82A}">
                    <a16:rowId xmlns:a16="http://schemas.microsoft.com/office/drawing/2014/main" val="1092731155"/>
                  </a:ext>
                </a:extLst>
              </a:tr>
              <a:tr h="811238">
                <a:tc>
                  <a:txBody>
                    <a:bodyPr/>
                    <a:lstStyle/>
                    <a:p>
                      <a:pPr>
                        <a:lnSpc>
                          <a:spcPct val="107000"/>
                        </a:lnSpc>
                        <a:spcAft>
                          <a:spcPts val="800"/>
                        </a:spcAft>
                      </a:pPr>
                      <a:r>
                        <a:rPr lang="en-US" sz="1400">
                          <a:effectLst/>
                        </a:rPr>
                        <a:t>Test Step &amp; Test data</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gridSpan="6">
                  <a:txBody>
                    <a:bodyPr/>
                    <a:lstStyle/>
                    <a:p>
                      <a:pPr>
                        <a:lnSpc>
                          <a:spcPct val="107000"/>
                        </a:lnSpc>
                        <a:spcAft>
                          <a:spcPts val="800"/>
                        </a:spcAft>
                      </a:pPr>
                      <a:r>
                        <a:rPr lang="en-ID" sz="1200" dirty="0">
                          <a:effectLst/>
                        </a:rPr>
                        <a:t>Name= </a:t>
                      </a:r>
                      <a:r>
                        <a:rPr lang="en-ID" sz="1200" dirty="0" err="1">
                          <a:effectLst/>
                        </a:rPr>
                        <a:t>Anggun</a:t>
                      </a:r>
                      <a:r>
                        <a:rPr lang="en-ID" sz="1200" dirty="0">
                          <a:effectLst/>
                        </a:rPr>
                        <a:t> </a:t>
                      </a:r>
                      <a:r>
                        <a:rPr lang="en-ID" sz="1200" dirty="0" err="1">
                          <a:effectLst/>
                        </a:rPr>
                        <a:t>Nazhuha</a:t>
                      </a:r>
                      <a:endParaRPr lang="en-ID" sz="1200" dirty="0">
                        <a:effectLst/>
                      </a:endParaRPr>
                    </a:p>
                    <a:p>
                      <a:pPr>
                        <a:lnSpc>
                          <a:spcPct val="107000"/>
                        </a:lnSpc>
                        <a:spcAft>
                          <a:spcPts val="800"/>
                        </a:spcAft>
                      </a:pPr>
                      <a:r>
                        <a:rPr lang="en-ID" sz="1200" dirty="0">
                          <a:effectLst/>
                        </a:rPr>
                        <a:t>Username = </a:t>
                      </a:r>
                      <a:r>
                        <a:rPr lang="en-ID" sz="1200" dirty="0" err="1">
                          <a:effectLst/>
                        </a:rPr>
                        <a:t>anggun</a:t>
                      </a:r>
                      <a:r>
                        <a:rPr lang="en-ID" sz="1200" dirty="0">
                          <a:effectLst/>
                        </a:rPr>
                        <a:t> Email=  anggun@gmail.com</a:t>
                      </a:r>
                    </a:p>
                    <a:p>
                      <a:pPr>
                        <a:lnSpc>
                          <a:spcPct val="107000"/>
                        </a:lnSpc>
                        <a:spcAft>
                          <a:spcPts val="800"/>
                        </a:spcAft>
                      </a:pPr>
                      <a:r>
                        <a:rPr lang="en-ID" sz="1200" dirty="0">
                          <a:effectLst/>
                        </a:rPr>
                        <a:t>Password= </a:t>
                      </a:r>
                      <a:r>
                        <a:rPr lang="en-ID" sz="1200" dirty="0" err="1">
                          <a:effectLst/>
                        </a:rPr>
                        <a:t>anggun</a:t>
                      </a:r>
                      <a:endParaRPr lang="en-ID" sz="1200" dirty="0">
                        <a:effectLst/>
                      </a:endParaRPr>
                    </a:p>
                    <a:p>
                      <a:pPr>
                        <a:lnSpc>
                          <a:spcPct val="107000"/>
                        </a:lnSpc>
                        <a:spcAft>
                          <a:spcPts val="800"/>
                        </a:spcAft>
                      </a:pPr>
                      <a:endParaRPr lang="en-ID" sz="1200" dirty="0">
                        <a:effectLst/>
                      </a:endParaRPr>
                    </a:p>
                    <a:p>
                      <a:pPr>
                        <a:lnSpc>
                          <a:spcPct val="107000"/>
                        </a:lnSpc>
                        <a:spcAft>
                          <a:spcPts val="800"/>
                        </a:spcAft>
                      </a:pPr>
                      <a:r>
                        <a:rPr lang="en-SG" sz="1200" dirty="0">
                          <a:effectLst/>
                        </a:rPr>
                        <a:t>1. Run Test script shown in screenshot below</a:t>
                      </a:r>
                      <a:endParaRPr lang="en-ID" sz="12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20356492"/>
                  </a:ext>
                </a:extLst>
              </a:tr>
            </a:tbl>
          </a:graphicData>
        </a:graphic>
      </p:graphicFrame>
    </p:spTree>
    <p:extLst>
      <p:ext uri="{BB962C8B-B14F-4D97-AF65-F5344CB8AC3E}">
        <p14:creationId xmlns:p14="http://schemas.microsoft.com/office/powerpoint/2010/main" val="745123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E5E7-8CFB-86FB-C662-17371B802FA9}"/>
              </a:ext>
            </a:extLst>
          </p:cNvPr>
          <p:cNvSpPr>
            <a:spLocks noGrp="1"/>
          </p:cNvSpPr>
          <p:nvPr>
            <p:ph type="title"/>
          </p:nvPr>
        </p:nvSpPr>
        <p:spPr/>
        <p:txBody>
          <a:bodyPr/>
          <a:lstStyle/>
          <a:p>
            <a:endParaRPr lang="en-ID"/>
          </a:p>
        </p:txBody>
      </p:sp>
      <p:pic>
        <p:nvPicPr>
          <p:cNvPr id="5" name="Picture 4">
            <a:extLst>
              <a:ext uri="{FF2B5EF4-FFF2-40B4-BE49-F238E27FC236}">
                <a16:creationId xmlns:a16="http://schemas.microsoft.com/office/drawing/2014/main" id="{E4920638-B553-4223-8A81-6202AF85C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248" y="1196752"/>
            <a:ext cx="5931504" cy="3600400"/>
          </a:xfrm>
          <a:prstGeom prst="rect">
            <a:avLst/>
          </a:prstGeom>
        </p:spPr>
      </p:pic>
      <p:pic>
        <p:nvPicPr>
          <p:cNvPr id="6" name="Picture 5">
            <a:extLst>
              <a:ext uri="{FF2B5EF4-FFF2-40B4-BE49-F238E27FC236}">
                <a16:creationId xmlns:a16="http://schemas.microsoft.com/office/drawing/2014/main" id="{337DF53A-8239-42E8-A74E-F71EE1C54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846" y="4797152"/>
            <a:ext cx="3434434" cy="1933724"/>
          </a:xfrm>
          <a:prstGeom prst="rect">
            <a:avLst/>
          </a:prstGeom>
        </p:spPr>
      </p:pic>
    </p:spTree>
    <p:extLst>
      <p:ext uri="{BB962C8B-B14F-4D97-AF65-F5344CB8AC3E}">
        <p14:creationId xmlns:p14="http://schemas.microsoft.com/office/powerpoint/2010/main" val="174574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AEEF-098E-12BC-8285-98D97D2BF7AD}"/>
              </a:ext>
            </a:extLst>
          </p:cNvPr>
          <p:cNvSpPr>
            <a:spLocks noGrp="1"/>
          </p:cNvSpPr>
          <p:nvPr>
            <p:ph type="title"/>
          </p:nvPr>
        </p:nvSpPr>
        <p:spPr/>
        <p:txBody>
          <a:bodyPr/>
          <a:lstStyle/>
          <a:p>
            <a:endParaRPr lang="en-ID"/>
          </a:p>
        </p:txBody>
      </p:sp>
      <p:sp>
        <p:nvSpPr>
          <p:cNvPr id="3" name="TextBox 2">
            <a:extLst>
              <a:ext uri="{FF2B5EF4-FFF2-40B4-BE49-F238E27FC236}">
                <a16:creationId xmlns:a16="http://schemas.microsoft.com/office/drawing/2014/main" id="{AB0A4130-8E7A-75F3-1322-313C33078195}"/>
              </a:ext>
            </a:extLst>
          </p:cNvPr>
          <p:cNvSpPr txBox="1"/>
          <p:nvPr/>
        </p:nvSpPr>
        <p:spPr>
          <a:xfrm>
            <a:off x="160637" y="1156102"/>
            <a:ext cx="2296526" cy="369332"/>
          </a:xfrm>
          <a:prstGeom prst="rect">
            <a:avLst/>
          </a:prstGeom>
          <a:noFill/>
        </p:spPr>
        <p:txBody>
          <a:bodyPr wrap="none" rtlCol="0">
            <a:spAutoFit/>
          </a:bodyPr>
          <a:lstStyle/>
          <a:p>
            <a:r>
              <a:rPr lang="en-US" dirty="0"/>
              <a:t>Performance Testing</a:t>
            </a:r>
            <a:endParaRPr lang="en-ID" dirty="0"/>
          </a:p>
        </p:txBody>
      </p:sp>
      <p:graphicFrame>
        <p:nvGraphicFramePr>
          <p:cNvPr id="4" name="Table 3">
            <a:extLst>
              <a:ext uri="{FF2B5EF4-FFF2-40B4-BE49-F238E27FC236}">
                <a16:creationId xmlns:a16="http://schemas.microsoft.com/office/drawing/2014/main" id="{9DD61802-1CC8-4EDB-13F4-C37D5F909A43}"/>
              </a:ext>
            </a:extLst>
          </p:cNvPr>
          <p:cNvGraphicFramePr>
            <a:graphicFrameLocks noGrp="1"/>
          </p:cNvGraphicFramePr>
          <p:nvPr>
            <p:extLst>
              <p:ext uri="{D42A27DB-BD31-4B8C-83A1-F6EECF244321}">
                <p14:modId xmlns:p14="http://schemas.microsoft.com/office/powerpoint/2010/main" val="427919461"/>
              </p:ext>
            </p:extLst>
          </p:nvPr>
        </p:nvGraphicFramePr>
        <p:xfrm>
          <a:off x="2478867" y="1409124"/>
          <a:ext cx="5820767" cy="4690110"/>
        </p:xfrm>
        <a:graphic>
          <a:graphicData uri="http://schemas.openxmlformats.org/drawingml/2006/table">
            <a:tbl>
              <a:tblPr firstRow="1" firstCol="1" bandRow="1">
                <a:tableStyleId>{F5AB1C69-6EDB-4FF4-983F-18BD219EF322}</a:tableStyleId>
              </a:tblPr>
              <a:tblGrid>
                <a:gridCol w="809931">
                  <a:extLst>
                    <a:ext uri="{9D8B030D-6E8A-4147-A177-3AD203B41FA5}">
                      <a16:colId xmlns:a16="http://schemas.microsoft.com/office/drawing/2014/main" val="3081881009"/>
                    </a:ext>
                  </a:extLst>
                </a:gridCol>
                <a:gridCol w="780250">
                  <a:extLst>
                    <a:ext uri="{9D8B030D-6E8A-4147-A177-3AD203B41FA5}">
                      <a16:colId xmlns:a16="http://schemas.microsoft.com/office/drawing/2014/main" val="703552307"/>
                    </a:ext>
                  </a:extLst>
                </a:gridCol>
                <a:gridCol w="744291">
                  <a:extLst>
                    <a:ext uri="{9D8B030D-6E8A-4147-A177-3AD203B41FA5}">
                      <a16:colId xmlns:a16="http://schemas.microsoft.com/office/drawing/2014/main" val="2875855212"/>
                    </a:ext>
                  </a:extLst>
                </a:gridCol>
                <a:gridCol w="737441">
                  <a:extLst>
                    <a:ext uri="{9D8B030D-6E8A-4147-A177-3AD203B41FA5}">
                      <a16:colId xmlns:a16="http://schemas.microsoft.com/office/drawing/2014/main" val="1934465135"/>
                    </a:ext>
                  </a:extLst>
                </a:gridCol>
                <a:gridCol w="1292806">
                  <a:extLst>
                    <a:ext uri="{9D8B030D-6E8A-4147-A177-3AD203B41FA5}">
                      <a16:colId xmlns:a16="http://schemas.microsoft.com/office/drawing/2014/main" val="2525507959"/>
                    </a:ext>
                  </a:extLst>
                </a:gridCol>
                <a:gridCol w="812213">
                  <a:extLst>
                    <a:ext uri="{9D8B030D-6E8A-4147-A177-3AD203B41FA5}">
                      <a16:colId xmlns:a16="http://schemas.microsoft.com/office/drawing/2014/main" val="3328548566"/>
                    </a:ext>
                  </a:extLst>
                </a:gridCol>
                <a:gridCol w="643835">
                  <a:extLst>
                    <a:ext uri="{9D8B030D-6E8A-4147-A177-3AD203B41FA5}">
                      <a16:colId xmlns:a16="http://schemas.microsoft.com/office/drawing/2014/main" val="1159601129"/>
                    </a:ext>
                  </a:extLst>
                </a:gridCol>
              </a:tblGrid>
              <a:tr h="339647">
                <a:tc>
                  <a:txBody>
                    <a:bodyPr/>
                    <a:lstStyle/>
                    <a:p>
                      <a:pPr>
                        <a:lnSpc>
                          <a:spcPct val="107000"/>
                        </a:lnSpc>
                        <a:spcAft>
                          <a:spcPts val="800"/>
                        </a:spcAft>
                      </a:pPr>
                      <a:r>
                        <a:rPr lang="en-US" sz="1400" dirty="0">
                          <a:effectLst/>
                        </a:rPr>
                        <a:t>Test Scenario ID</a:t>
                      </a:r>
                      <a:endParaRPr lang="en-ID" sz="1200" dirty="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US" sz="1400">
                          <a:effectLst/>
                        </a:rPr>
                        <a:t>Test Case ID</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US" sz="1400">
                          <a:effectLst/>
                        </a:rPr>
                        <a:t>Test Case</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US" sz="1400">
                          <a:effectLst/>
                        </a:rPr>
                        <a:t>Pre-condition</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US" sz="1400">
                          <a:effectLst/>
                        </a:rPr>
                        <a:t>Expected Result</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US" sz="1400">
                          <a:effectLst/>
                        </a:rPr>
                        <a:t>Actual Result</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US" sz="1400">
                          <a:effectLst/>
                        </a:rPr>
                        <a:t>Pass/</a:t>
                      </a:r>
                      <a:endParaRPr lang="en-ID" sz="1200">
                        <a:effectLst/>
                      </a:endParaRPr>
                    </a:p>
                    <a:p>
                      <a:pPr>
                        <a:lnSpc>
                          <a:spcPct val="107000"/>
                        </a:lnSpc>
                        <a:spcAft>
                          <a:spcPts val="800"/>
                        </a:spcAft>
                      </a:pPr>
                      <a:r>
                        <a:rPr lang="en-US" sz="1400">
                          <a:effectLst/>
                        </a:rPr>
                        <a:t>Fail</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extLst>
                  <a:ext uri="{0D108BD9-81ED-4DB2-BD59-A6C34878D82A}">
                    <a16:rowId xmlns:a16="http://schemas.microsoft.com/office/drawing/2014/main" val="1378321170"/>
                  </a:ext>
                </a:extLst>
              </a:tr>
              <a:tr h="915377">
                <a:tc>
                  <a:txBody>
                    <a:bodyPr/>
                    <a:lstStyle/>
                    <a:p>
                      <a:pPr>
                        <a:lnSpc>
                          <a:spcPct val="107000"/>
                        </a:lnSpc>
                        <a:spcAft>
                          <a:spcPts val="800"/>
                        </a:spcAft>
                      </a:pPr>
                      <a:r>
                        <a:rPr lang="en-SG" sz="1200" dirty="0">
                          <a:effectLst/>
                        </a:rPr>
                        <a:t>PM001</a:t>
                      </a:r>
                      <a:endParaRPr lang="en-ID" sz="1200" dirty="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SG" sz="1200">
                          <a:effectLst/>
                        </a:rPr>
                        <a:t>PMC001</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SG" sz="1200">
                          <a:effectLst/>
                        </a:rPr>
                        <a:t>To test the</a:t>
                      </a:r>
                      <a:r>
                        <a:rPr lang="en-SG" sz="1200" spc="5">
                          <a:effectLst/>
                        </a:rPr>
                        <a:t> </a:t>
                      </a:r>
                      <a:r>
                        <a:rPr lang="en-SG" sz="1200">
                          <a:effectLst/>
                        </a:rPr>
                        <a:t>loading time</a:t>
                      </a:r>
                      <a:r>
                        <a:rPr lang="en-SG" sz="1200" spc="5">
                          <a:effectLst/>
                        </a:rPr>
                        <a:t> </a:t>
                      </a:r>
                      <a:r>
                        <a:rPr lang="en-SG" sz="1200">
                          <a:effectLst/>
                        </a:rPr>
                        <a:t>speed of the</a:t>
                      </a:r>
                      <a:r>
                        <a:rPr lang="en-SG" sz="1200" spc="5">
                          <a:effectLst/>
                        </a:rPr>
                        <a:t> </a:t>
                      </a:r>
                      <a:r>
                        <a:rPr lang="en-SG" sz="1200">
                          <a:effectLst/>
                        </a:rPr>
                        <a:t>registration</a:t>
                      </a:r>
                      <a:r>
                        <a:rPr lang="en-SG" sz="1200" spc="-50">
                          <a:effectLst/>
                        </a:rPr>
                        <a:t> </a:t>
                      </a:r>
                      <a:r>
                        <a:rPr lang="en-SG" sz="1200">
                          <a:effectLst/>
                        </a:rPr>
                        <a:t>page</a:t>
                      </a:r>
                      <a:r>
                        <a:rPr lang="en-SG" sz="1200" spc="-205">
                          <a:effectLst/>
                        </a:rPr>
                        <a:t> </a:t>
                      </a:r>
                      <a:r>
                        <a:rPr lang="en-SG" sz="1200">
                          <a:effectLst/>
                        </a:rPr>
                        <a:t>using Chrome</a:t>
                      </a:r>
                      <a:r>
                        <a:rPr lang="en-SG" sz="1200" spc="5">
                          <a:effectLst/>
                        </a:rPr>
                        <a:t> </a:t>
                      </a:r>
                      <a:r>
                        <a:rPr lang="en-SG" sz="1200">
                          <a:effectLst/>
                        </a:rPr>
                        <a:t>DevTools</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US" sz="1400">
                          <a:effectLst/>
                        </a:rPr>
                        <a:t>ABC Cars Portal  website has completed and uploaded on server</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marL="71120" algn="just">
                        <a:spcBef>
                          <a:spcPts val="500"/>
                        </a:spcBef>
                        <a:spcAft>
                          <a:spcPts val="0"/>
                        </a:spcAft>
                      </a:pPr>
                      <a:r>
                        <a:rPr lang="en-US" sz="1200">
                          <a:effectLst/>
                        </a:rPr>
                        <a:t>After</a:t>
                      </a:r>
                      <a:r>
                        <a:rPr lang="en-US" sz="1200" spc="-25">
                          <a:effectLst/>
                        </a:rPr>
                        <a:t> </a:t>
                      </a:r>
                      <a:r>
                        <a:rPr lang="en-US" sz="1200">
                          <a:effectLst/>
                        </a:rPr>
                        <a:t>testing,</a:t>
                      </a:r>
                      <a:endParaRPr lang="en-ID" sz="1200">
                        <a:effectLst/>
                      </a:endParaRPr>
                    </a:p>
                    <a:p>
                      <a:pPr>
                        <a:lnSpc>
                          <a:spcPct val="107000"/>
                        </a:lnSpc>
                        <a:spcAft>
                          <a:spcPts val="800"/>
                        </a:spcAft>
                      </a:pPr>
                      <a:r>
                        <a:rPr lang="en-SG" sz="1200">
                          <a:effectLst/>
                        </a:rPr>
                        <a:t>The</a:t>
                      </a:r>
                      <a:r>
                        <a:rPr lang="en-SG" sz="1200" spc="-30">
                          <a:effectLst/>
                        </a:rPr>
                        <a:t> </a:t>
                      </a:r>
                      <a:r>
                        <a:rPr lang="en-SG" sz="1200">
                          <a:effectLst/>
                        </a:rPr>
                        <a:t>loading</a:t>
                      </a:r>
                      <a:r>
                        <a:rPr lang="en-SG" sz="1200" spc="-25">
                          <a:effectLst/>
                        </a:rPr>
                        <a:t> </a:t>
                      </a:r>
                      <a:r>
                        <a:rPr lang="en-SG" sz="1200">
                          <a:effectLst/>
                        </a:rPr>
                        <a:t>time</a:t>
                      </a:r>
                      <a:r>
                        <a:rPr lang="en-SG" sz="1200" spc="-205">
                          <a:effectLst/>
                        </a:rPr>
                        <a:t> </a:t>
                      </a:r>
                      <a:r>
                        <a:rPr lang="en-SG" sz="1200">
                          <a:effectLst/>
                        </a:rPr>
                        <a:t>is expected to be</a:t>
                      </a:r>
                      <a:r>
                        <a:rPr lang="en-SG" sz="1200" spc="-210">
                          <a:effectLst/>
                        </a:rPr>
                        <a:t> </a:t>
                      </a:r>
                      <a:r>
                        <a:rPr lang="en-SG" sz="1200">
                          <a:effectLst/>
                        </a:rPr>
                        <a:t>less</a:t>
                      </a:r>
                      <a:r>
                        <a:rPr lang="en-SG" sz="1200" spc="-5">
                          <a:effectLst/>
                        </a:rPr>
                        <a:t> </a:t>
                      </a:r>
                      <a:r>
                        <a:rPr lang="en-SG" sz="1200">
                          <a:effectLst/>
                        </a:rPr>
                        <a:t>than</a:t>
                      </a:r>
                      <a:r>
                        <a:rPr lang="en-SG" sz="1200" spc="-10">
                          <a:effectLst/>
                        </a:rPr>
                        <a:t> </a:t>
                      </a:r>
                      <a:r>
                        <a:rPr lang="en-SG" sz="1200">
                          <a:effectLst/>
                        </a:rPr>
                        <a:t>1s.</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US" sz="1400">
                          <a:effectLst/>
                        </a:rPr>
                        <a:t>Result is come out</a:t>
                      </a:r>
                      <a:endParaRPr lang="en-ID" sz="1200">
                        <a:effectLst/>
                      </a:endParaRPr>
                    </a:p>
                    <a:p>
                      <a:pPr>
                        <a:lnSpc>
                          <a:spcPct val="107000"/>
                        </a:lnSpc>
                        <a:spcAft>
                          <a:spcPts val="800"/>
                        </a:spcAft>
                      </a:pPr>
                      <a:r>
                        <a:rPr lang="en-US" sz="1400">
                          <a:effectLst/>
                        </a:rPr>
                        <a:t>as expected</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a:txBody>
                    <a:bodyPr/>
                    <a:lstStyle/>
                    <a:p>
                      <a:pPr>
                        <a:lnSpc>
                          <a:spcPct val="107000"/>
                        </a:lnSpc>
                        <a:spcAft>
                          <a:spcPts val="800"/>
                        </a:spcAft>
                      </a:pPr>
                      <a:r>
                        <a:rPr lang="en-US" sz="1400">
                          <a:effectLst/>
                        </a:rPr>
                        <a:t>Pass</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extLst>
                  <a:ext uri="{0D108BD9-81ED-4DB2-BD59-A6C34878D82A}">
                    <a16:rowId xmlns:a16="http://schemas.microsoft.com/office/drawing/2014/main" val="2611692532"/>
                  </a:ext>
                </a:extLst>
              </a:tr>
              <a:tr h="1025404">
                <a:tc>
                  <a:txBody>
                    <a:bodyPr/>
                    <a:lstStyle/>
                    <a:p>
                      <a:pPr>
                        <a:lnSpc>
                          <a:spcPct val="107000"/>
                        </a:lnSpc>
                        <a:spcAft>
                          <a:spcPts val="800"/>
                        </a:spcAft>
                      </a:pPr>
                      <a:r>
                        <a:rPr lang="en-US" sz="1400">
                          <a:effectLst/>
                        </a:rPr>
                        <a:t>Test Step &amp; Test data</a:t>
                      </a:r>
                      <a:endParaRPr lang="en-ID" sz="120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gridSpan="6">
                  <a:txBody>
                    <a:bodyPr/>
                    <a:lstStyle/>
                    <a:p>
                      <a:pPr>
                        <a:lnSpc>
                          <a:spcPct val="107000"/>
                        </a:lnSpc>
                        <a:spcAft>
                          <a:spcPts val="800"/>
                        </a:spcAft>
                      </a:pPr>
                      <a:r>
                        <a:rPr lang="en-SG" sz="1200" dirty="0">
                          <a:effectLst/>
                        </a:rPr>
                        <a:t>1. Enter URL localhost:8080</a:t>
                      </a:r>
                      <a:endParaRPr lang="en-ID" sz="1200" dirty="0">
                        <a:effectLst/>
                      </a:endParaRPr>
                    </a:p>
                    <a:p>
                      <a:pPr>
                        <a:lnSpc>
                          <a:spcPct val="107000"/>
                        </a:lnSpc>
                        <a:spcAft>
                          <a:spcPts val="800"/>
                        </a:spcAft>
                      </a:pPr>
                      <a:r>
                        <a:rPr lang="en-SG" sz="1200" dirty="0">
                          <a:effectLst/>
                        </a:rPr>
                        <a:t>2. Use Chrome </a:t>
                      </a:r>
                      <a:r>
                        <a:rPr lang="en-SG" sz="1200" dirty="0" err="1">
                          <a:effectLst/>
                        </a:rPr>
                        <a:t>DevTools</a:t>
                      </a:r>
                      <a:r>
                        <a:rPr lang="en-SG" sz="1200" dirty="0">
                          <a:effectLst/>
                        </a:rPr>
                        <a:t> by right</a:t>
                      </a:r>
                      <a:endParaRPr lang="en-ID" sz="1200" dirty="0">
                        <a:effectLst/>
                      </a:endParaRPr>
                    </a:p>
                    <a:p>
                      <a:pPr>
                        <a:lnSpc>
                          <a:spcPct val="107000"/>
                        </a:lnSpc>
                        <a:spcAft>
                          <a:spcPts val="800"/>
                        </a:spcAft>
                      </a:pPr>
                      <a:r>
                        <a:rPr lang="en-SG" sz="1200" dirty="0">
                          <a:effectLst/>
                        </a:rPr>
                        <a:t>click and choose inspect</a:t>
                      </a:r>
                      <a:endParaRPr lang="en-ID" sz="1200" dirty="0">
                        <a:effectLst/>
                      </a:endParaRPr>
                    </a:p>
                    <a:p>
                      <a:pPr>
                        <a:lnSpc>
                          <a:spcPct val="107000"/>
                        </a:lnSpc>
                        <a:spcAft>
                          <a:spcPts val="800"/>
                        </a:spcAft>
                      </a:pPr>
                      <a:r>
                        <a:rPr lang="en-SG" sz="1200" dirty="0">
                          <a:effectLst/>
                        </a:rPr>
                        <a:t>3.Click Network, choose No</a:t>
                      </a:r>
                      <a:endParaRPr lang="en-ID" sz="1200" dirty="0">
                        <a:effectLst/>
                      </a:endParaRPr>
                    </a:p>
                    <a:p>
                      <a:pPr>
                        <a:lnSpc>
                          <a:spcPct val="107000"/>
                        </a:lnSpc>
                        <a:spcAft>
                          <a:spcPts val="800"/>
                        </a:spcAft>
                      </a:pPr>
                      <a:r>
                        <a:rPr lang="en-SG" sz="1200" dirty="0">
                          <a:effectLst/>
                        </a:rPr>
                        <a:t>throttling, Fast 3G, Slow 3G</a:t>
                      </a:r>
                      <a:endParaRPr lang="en-ID" sz="1200" dirty="0">
                        <a:effectLst/>
                      </a:endParaRPr>
                    </a:p>
                    <a:p>
                      <a:pPr>
                        <a:lnSpc>
                          <a:spcPct val="107000"/>
                        </a:lnSpc>
                        <a:spcAft>
                          <a:spcPts val="800"/>
                        </a:spcAft>
                      </a:pPr>
                      <a:r>
                        <a:rPr lang="en-SG" sz="1200" dirty="0">
                          <a:effectLst/>
                        </a:rPr>
                        <a:t>4. Click “Register” on website</a:t>
                      </a:r>
                      <a:endParaRPr lang="en-ID" sz="1200" dirty="0">
                        <a:effectLst/>
                      </a:endParaRPr>
                    </a:p>
                    <a:p>
                      <a:pPr>
                        <a:lnSpc>
                          <a:spcPct val="107000"/>
                        </a:lnSpc>
                        <a:spcAft>
                          <a:spcPts val="800"/>
                        </a:spcAft>
                      </a:pPr>
                      <a:r>
                        <a:rPr lang="en-SG" sz="1200" dirty="0">
                          <a:effectLst/>
                        </a:rPr>
                        <a:t>navigation bar</a:t>
                      </a:r>
                      <a:endParaRPr lang="en-ID" sz="1200" dirty="0">
                        <a:effectLst/>
                        <a:latin typeface="Calibri" panose="020F0502020204030204" pitchFamily="34" charset="0"/>
                        <a:ea typeface="SimSun" panose="02010600030101010101" pitchFamily="2" charset="-122"/>
                        <a:cs typeface="Arial" panose="020B0604020202020204" pitchFamily="34" charset="0"/>
                      </a:endParaRPr>
                    </a:p>
                  </a:txBody>
                  <a:tcPr marL="40350" marR="40350" marT="0" marB="0"/>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267370207"/>
                  </a:ext>
                </a:extLst>
              </a:tr>
            </a:tbl>
          </a:graphicData>
        </a:graphic>
      </p:graphicFrame>
    </p:spTree>
    <p:extLst>
      <p:ext uri="{BB962C8B-B14F-4D97-AF65-F5344CB8AC3E}">
        <p14:creationId xmlns:p14="http://schemas.microsoft.com/office/powerpoint/2010/main" val="966179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E989-174A-6B3F-8FB8-7639426B9014}"/>
              </a:ext>
            </a:extLst>
          </p:cNvPr>
          <p:cNvSpPr>
            <a:spLocks noGrp="1"/>
          </p:cNvSpPr>
          <p:nvPr>
            <p:ph type="title"/>
          </p:nvPr>
        </p:nvSpPr>
        <p:spPr/>
        <p:txBody>
          <a:bodyPr/>
          <a:lstStyle/>
          <a:p>
            <a:endParaRPr lang="en-ID"/>
          </a:p>
        </p:txBody>
      </p:sp>
      <p:pic>
        <p:nvPicPr>
          <p:cNvPr id="6" name="Picture 5">
            <a:extLst>
              <a:ext uri="{FF2B5EF4-FFF2-40B4-BE49-F238E27FC236}">
                <a16:creationId xmlns:a16="http://schemas.microsoft.com/office/drawing/2014/main" id="{A0CB7846-0963-46F9-BE37-AF038B28FA92}"/>
              </a:ext>
            </a:extLst>
          </p:cNvPr>
          <p:cNvPicPr>
            <a:picLocks noChangeAspect="1"/>
          </p:cNvPicPr>
          <p:nvPr/>
        </p:nvPicPr>
        <p:blipFill>
          <a:blip r:embed="rId2"/>
          <a:stretch>
            <a:fillRect/>
          </a:stretch>
        </p:blipFill>
        <p:spPr>
          <a:xfrm>
            <a:off x="109855" y="1270317"/>
            <a:ext cx="8924290" cy="4317365"/>
          </a:xfrm>
          <a:prstGeom prst="rect">
            <a:avLst/>
          </a:prstGeom>
        </p:spPr>
      </p:pic>
    </p:spTree>
    <p:extLst>
      <p:ext uri="{BB962C8B-B14F-4D97-AF65-F5344CB8AC3E}">
        <p14:creationId xmlns:p14="http://schemas.microsoft.com/office/powerpoint/2010/main" val="2621698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5CD7-2297-995F-CB0D-68A56343435E}"/>
              </a:ext>
            </a:extLst>
          </p:cNvPr>
          <p:cNvSpPr>
            <a:spLocks noGrp="1"/>
          </p:cNvSpPr>
          <p:nvPr>
            <p:ph type="title"/>
          </p:nvPr>
        </p:nvSpPr>
        <p:spPr>
          <a:xfrm>
            <a:off x="251520" y="404664"/>
            <a:ext cx="5820767" cy="457200"/>
          </a:xfrm>
        </p:spPr>
        <p:txBody>
          <a:bodyPr/>
          <a:lstStyle/>
          <a:p>
            <a:r>
              <a:rPr lang="en-US" altLang="en-US" sz="2000" dirty="0">
                <a:solidFill>
                  <a:srgbClr val="FFFFFF"/>
                </a:solidFill>
                <a:cs typeface="Arial" panose="020B0604020202020204" pitchFamily="34" charset="0"/>
              </a:rPr>
              <a:t>10. Logs of Test Results</a:t>
            </a:r>
            <a:br>
              <a:rPr lang="en-US" altLang="en-US" sz="2000" dirty="0">
                <a:solidFill>
                  <a:srgbClr val="FFFFFF"/>
                </a:solidFill>
                <a:cs typeface="Arial" panose="020B0604020202020204" pitchFamily="34" charset="0"/>
              </a:rPr>
            </a:br>
            <a:endParaRPr lang="en-ID" dirty="0"/>
          </a:p>
        </p:txBody>
      </p:sp>
      <p:graphicFrame>
        <p:nvGraphicFramePr>
          <p:cNvPr id="4" name="Table 3">
            <a:extLst>
              <a:ext uri="{FF2B5EF4-FFF2-40B4-BE49-F238E27FC236}">
                <a16:creationId xmlns:a16="http://schemas.microsoft.com/office/drawing/2014/main" id="{EBCC6264-8E25-4DBA-BBFE-F77BF2F96C28}"/>
              </a:ext>
            </a:extLst>
          </p:cNvPr>
          <p:cNvGraphicFramePr>
            <a:graphicFrameLocks noGrp="1"/>
          </p:cNvGraphicFramePr>
          <p:nvPr>
            <p:extLst>
              <p:ext uri="{D42A27DB-BD31-4B8C-83A1-F6EECF244321}">
                <p14:modId xmlns:p14="http://schemas.microsoft.com/office/powerpoint/2010/main" val="973685026"/>
              </p:ext>
            </p:extLst>
          </p:nvPr>
        </p:nvGraphicFramePr>
        <p:xfrm>
          <a:off x="2423135" y="1076772"/>
          <a:ext cx="4297730" cy="5630308"/>
        </p:xfrm>
        <a:graphic>
          <a:graphicData uri="http://schemas.openxmlformats.org/drawingml/2006/table">
            <a:tbl>
              <a:tblPr firstRow="1" firstCol="1" bandRow="1">
                <a:tableStyleId>{F5AB1C69-6EDB-4FF4-983F-18BD219EF322}</a:tableStyleId>
              </a:tblPr>
              <a:tblGrid>
                <a:gridCol w="2148865">
                  <a:extLst>
                    <a:ext uri="{9D8B030D-6E8A-4147-A177-3AD203B41FA5}">
                      <a16:colId xmlns:a16="http://schemas.microsoft.com/office/drawing/2014/main" val="2208776924"/>
                    </a:ext>
                  </a:extLst>
                </a:gridCol>
                <a:gridCol w="2148865">
                  <a:extLst>
                    <a:ext uri="{9D8B030D-6E8A-4147-A177-3AD203B41FA5}">
                      <a16:colId xmlns:a16="http://schemas.microsoft.com/office/drawing/2014/main" val="3631734602"/>
                    </a:ext>
                  </a:extLst>
                </a:gridCol>
              </a:tblGrid>
              <a:tr h="110483">
                <a:tc>
                  <a:txBody>
                    <a:bodyPr/>
                    <a:lstStyle/>
                    <a:p>
                      <a:pPr>
                        <a:lnSpc>
                          <a:spcPct val="107000"/>
                        </a:lnSpc>
                        <a:spcBef>
                          <a:spcPts val="200"/>
                        </a:spcBef>
                      </a:pPr>
                      <a:r>
                        <a:rPr lang="en-SG" sz="900">
                          <a:effectLst/>
                        </a:rPr>
                        <a:t> </a:t>
                      </a:r>
                      <a:endParaRPr lang="id-ID" sz="900" b="1">
                        <a:solidFill>
                          <a:srgbClr val="2E74B5"/>
                        </a:solidFill>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Bef>
                          <a:spcPts val="200"/>
                        </a:spcBef>
                      </a:pPr>
                      <a:r>
                        <a:rPr lang="en-SG" sz="900">
                          <a:effectLst/>
                        </a:rPr>
                        <a:t>Used Car Sale Portal Project</a:t>
                      </a:r>
                      <a:endParaRPr lang="id-ID" sz="900" b="1">
                        <a:solidFill>
                          <a:srgbClr val="2E74B5"/>
                        </a:solidFill>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766911248"/>
                  </a:ext>
                </a:extLst>
              </a:tr>
              <a:tr h="110483">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4250505013"/>
                  </a:ext>
                </a:extLst>
              </a:tr>
              <a:tr h="108008">
                <a:tc>
                  <a:txBody>
                    <a:bodyPr/>
                    <a:lstStyle/>
                    <a:p>
                      <a:pPr>
                        <a:lnSpc>
                          <a:spcPct val="107000"/>
                        </a:lnSpc>
                        <a:spcAft>
                          <a:spcPts val="800"/>
                        </a:spcAft>
                      </a:pPr>
                      <a:r>
                        <a:rPr lang="en-SG" sz="900">
                          <a:effectLst/>
                        </a:rPr>
                        <a:t>Reported By:</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r>
                        <a:rPr lang="id-ID" sz="900">
                          <a:effectLst/>
                        </a:rPr>
                        <a:t>Agung Yuda Pratama</a:t>
                      </a:r>
                      <a:endParaRPr lang="id-ID" sz="900">
                        <a:solidFill>
                          <a:srgbClr val="000000"/>
                        </a:solidFill>
                        <a:effectLst/>
                        <a:latin typeface="Arial" panose="020B0604020202020204" pitchFamily="34" charset="0"/>
                        <a:ea typeface="ヒラギノ角ゴ Pro W3"/>
                        <a:cs typeface="Times New Roman" panose="02020603050405020304" pitchFamily="18" charset="0"/>
                      </a:endParaRPr>
                    </a:p>
                  </a:txBody>
                  <a:tcPr marL="23026" marR="23026" marT="0" marB="0"/>
                </a:tc>
                <a:extLst>
                  <a:ext uri="{0D108BD9-81ED-4DB2-BD59-A6C34878D82A}">
                    <a16:rowId xmlns:a16="http://schemas.microsoft.com/office/drawing/2014/main" val="3890028353"/>
                  </a:ext>
                </a:extLst>
              </a:tr>
              <a:tr h="111286">
                <a:tc>
                  <a:txBody>
                    <a:bodyPr/>
                    <a:lstStyle/>
                    <a:p>
                      <a:pPr>
                        <a:lnSpc>
                          <a:spcPct val="107000"/>
                        </a:lnSpc>
                        <a:spcAft>
                          <a:spcPts val="800"/>
                        </a:spcAft>
                      </a:pPr>
                      <a:r>
                        <a:rPr lang="en-SG" sz="900">
                          <a:effectLst/>
                        </a:rPr>
                        <a:t>Report</a:t>
                      </a:r>
                      <a:r>
                        <a:rPr lang="en-SG" sz="900" spc="-10">
                          <a:effectLst/>
                        </a:rPr>
                        <a:t> </a:t>
                      </a:r>
                      <a:r>
                        <a:rPr lang="en-SG" sz="900">
                          <a:effectLst/>
                        </a:rPr>
                        <a:t>Date:</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29</a:t>
                      </a:r>
                      <a:r>
                        <a:rPr lang="en-SG" sz="900">
                          <a:effectLst/>
                        </a:rPr>
                        <a:t>/</a:t>
                      </a:r>
                      <a:r>
                        <a:rPr lang="id-ID" sz="900">
                          <a:effectLst/>
                        </a:rPr>
                        <a:t>04</a:t>
                      </a:r>
                      <a:r>
                        <a:rPr lang="en-SG" sz="900">
                          <a:effectLst/>
                        </a:rPr>
                        <a:t>/202</a:t>
                      </a:r>
                      <a:r>
                        <a:rPr lang="id-ID" sz="900">
                          <a:effectLst/>
                        </a:rPr>
                        <a:t>3</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545759372"/>
                  </a:ext>
                </a:extLst>
              </a:tr>
              <a:tr h="110483">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571278637"/>
                  </a:ext>
                </a:extLst>
              </a:tr>
              <a:tr h="111286">
                <a:tc>
                  <a:txBody>
                    <a:bodyPr/>
                    <a:lstStyle/>
                    <a:p>
                      <a:pPr>
                        <a:lnSpc>
                          <a:spcPct val="107000"/>
                        </a:lnSpc>
                        <a:spcAft>
                          <a:spcPts val="800"/>
                        </a:spcAft>
                      </a:pPr>
                      <a:r>
                        <a:rPr lang="en-SG" sz="900">
                          <a:effectLst/>
                        </a:rPr>
                        <a:t>Tested</a:t>
                      </a:r>
                      <a:r>
                        <a:rPr lang="en-SG" sz="900" spc="-10">
                          <a:effectLst/>
                        </a:rPr>
                        <a:t> </a:t>
                      </a:r>
                      <a:r>
                        <a:rPr lang="en-SG" sz="900">
                          <a:effectLst/>
                        </a:rPr>
                        <a:t>By:</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Agung Yuda Pratama</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3924119518"/>
                  </a:ext>
                </a:extLst>
              </a:tr>
              <a:tr h="111286">
                <a:tc>
                  <a:txBody>
                    <a:bodyPr/>
                    <a:lstStyle/>
                    <a:p>
                      <a:pPr>
                        <a:lnSpc>
                          <a:spcPct val="107000"/>
                        </a:lnSpc>
                        <a:spcAft>
                          <a:spcPts val="800"/>
                        </a:spcAft>
                      </a:pPr>
                      <a:r>
                        <a:rPr lang="en-SG" sz="900">
                          <a:effectLst/>
                        </a:rPr>
                        <a:t>Tested</a:t>
                      </a:r>
                      <a:r>
                        <a:rPr lang="en-SG" sz="900" spc="-10">
                          <a:effectLst/>
                        </a:rPr>
                        <a:t> </a:t>
                      </a:r>
                      <a:r>
                        <a:rPr lang="en-SG" sz="900">
                          <a:effectLst/>
                        </a:rPr>
                        <a:t>Date:</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29</a:t>
                      </a:r>
                      <a:r>
                        <a:rPr lang="en-SG" sz="900">
                          <a:effectLst/>
                        </a:rPr>
                        <a:t>/</a:t>
                      </a:r>
                      <a:r>
                        <a:rPr lang="id-ID" sz="900">
                          <a:effectLst/>
                        </a:rPr>
                        <a:t>04</a:t>
                      </a:r>
                      <a:r>
                        <a:rPr lang="en-SG" sz="900">
                          <a:effectLst/>
                        </a:rPr>
                        <a:t>/202</a:t>
                      </a:r>
                      <a:r>
                        <a:rPr lang="id-ID" sz="900">
                          <a:effectLst/>
                        </a:rPr>
                        <a:t>3</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3613637427"/>
                  </a:ext>
                </a:extLst>
              </a:tr>
              <a:tr h="227710">
                <a:tc>
                  <a:txBody>
                    <a:bodyPr/>
                    <a:lstStyle/>
                    <a:p>
                      <a:pPr>
                        <a:lnSpc>
                          <a:spcPct val="107000"/>
                        </a:lnSpc>
                        <a:spcAft>
                          <a:spcPts val="800"/>
                        </a:spcAft>
                      </a:pPr>
                      <a:r>
                        <a:rPr lang="en-SG" sz="900">
                          <a:effectLst/>
                        </a:rPr>
                        <a:t>Testing</a:t>
                      </a:r>
                      <a:r>
                        <a:rPr lang="en-SG" sz="900" spc="-20">
                          <a:effectLst/>
                        </a:rPr>
                        <a:t> </a:t>
                      </a:r>
                      <a:r>
                        <a:rPr lang="en-SG" sz="900">
                          <a:effectLst/>
                        </a:rPr>
                        <a:t>Name/</a:t>
                      </a:r>
                      <a:r>
                        <a:rPr lang="en-SG" sz="900" spc="-5">
                          <a:effectLst/>
                        </a:rPr>
                        <a:t> </a:t>
                      </a:r>
                      <a:r>
                        <a:rPr lang="en-SG" sz="900">
                          <a:effectLst/>
                        </a:rPr>
                        <a:t>Test</a:t>
                      </a:r>
                      <a:r>
                        <a:rPr lang="en-SG" sz="900" spc="-10">
                          <a:effectLst/>
                        </a:rPr>
                        <a:t> </a:t>
                      </a:r>
                      <a:r>
                        <a:rPr lang="en-SG" sz="900">
                          <a:effectLst/>
                        </a:rPr>
                        <a:t>Scenario</a:t>
                      </a:r>
                      <a:r>
                        <a:rPr lang="en-SG" sz="900" spc="-10">
                          <a:effectLst/>
                        </a:rPr>
                        <a:t> </a:t>
                      </a:r>
                      <a:r>
                        <a:rPr lang="en-SG" sz="900">
                          <a:effectLst/>
                        </a:rPr>
                        <a:t>ID</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Functional testing: -Unit Testing/ TS001 /</a:t>
                      </a:r>
                      <a:r>
                        <a:rPr lang="en-SG" sz="900" spc="-255">
                          <a:effectLst/>
                        </a:rPr>
                        <a:t> </a:t>
                      </a:r>
                      <a:r>
                        <a:rPr lang="en-SG" sz="900">
                          <a:effectLst/>
                        </a:rPr>
                        <a:t>TS002</a:t>
                      </a:r>
                      <a:r>
                        <a:rPr lang="en-SG" sz="900" spc="-10">
                          <a:effectLst/>
                        </a:rPr>
                        <a:t> </a:t>
                      </a:r>
                      <a:r>
                        <a:rPr lang="en-SG" sz="900">
                          <a:effectLst/>
                        </a:rPr>
                        <a:t>/</a:t>
                      </a:r>
                      <a:r>
                        <a:rPr lang="en-SG" sz="900" spc="-5">
                          <a:effectLst/>
                        </a:rPr>
                        <a:t> </a:t>
                      </a:r>
                      <a:r>
                        <a:rPr lang="en-SG" sz="900">
                          <a:effectLst/>
                        </a:rPr>
                        <a:t>TS003</a:t>
                      </a:r>
                      <a:r>
                        <a:rPr lang="en-SG" sz="900" spc="-10">
                          <a:effectLst/>
                        </a:rPr>
                        <a:t> </a:t>
                      </a:r>
                      <a:r>
                        <a:rPr lang="en-SG" sz="900">
                          <a:effectLst/>
                        </a:rPr>
                        <a:t>/</a:t>
                      </a:r>
                      <a:r>
                        <a:rPr lang="en-SG" sz="900" spc="-5">
                          <a:effectLst/>
                        </a:rPr>
                        <a:t> </a:t>
                      </a:r>
                      <a:r>
                        <a:rPr lang="en-SG" sz="900">
                          <a:effectLst/>
                        </a:rPr>
                        <a:t>TS004</a:t>
                      </a:r>
                      <a:r>
                        <a:rPr lang="en-SG" sz="900" spc="5">
                          <a:effectLst/>
                        </a:rPr>
                        <a:t> </a:t>
                      </a:r>
                      <a:r>
                        <a:rPr lang="en-SG" sz="900">
                          <a:effectLst/>
                        </a:rPr>
                        <a:t>/TS005</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1195886873"/>
                  </a:ext>
                </a:extLst>
              </a:tr>
              <a:tr h="111286">
                <a:tc>
                  <a:txBody>
                    <a:bodyPr/>
                    <a:lstStyle/>
                    <a:p>
                      <a:pPr>
                        <a:lnSpc>
                          <a:spcPct val="107000"/>
                        </a:lnSpc>
                        <a:spcAft>
                          <a:spcPts val="800"/>
                        </a:spcAft>
                      </a:pPr>
                      <a:r>
                        <a:rPr lang="en-SG" sz="900">
                          <a:effectLst/>
                        </a:rPr>
                        <a:t>Total</a:t>
                      </a:r>
                      <a:r>
                        <a:rPr lang="en-SG" sz="900" spc="-10">
                          <a:effectLst/>
                        </a:rPr>
                        <a:t> </a:t>
                      </a:r>
                      <a:r>
                        <a:rPr lang="en-SG" sz="900">
                          <a:effectLst/>
                        </a:rPr>
                        <a:t>Number</a:t>
                      </a:r>
                      <a:r>
                        <a:rPr lang="en-SG" sz="900" spc="-10">
                          <a:effectLst/>
                        </a:rPr>
                        <a:t> </a:t>
                      </a:r>
                      <a:r>
                        <a:rPr lang="en-SG" sz="900">
                          <a:effectLst/>
                        </a:rPr>
                        <a:t>of</a:t>
                      </a:r>
                      <a:r>
                        <a:rPr lang="en-SG" sz="900" spc="-5">
                          <a:effectLst/>
                        </a:rPr>
                        <a:t> </a:t>
                      </a:r>
                      <a:r>
                        <a:rPr lang="en-SG" sz="900">
                          <a:effectLst/>
                        </a:rPr>
                        <a:t>Test</a:t>
                      </a:r>
                      <a:r>
                        <a:rPr lang="en-SG" sz="900" spc="-15">
                          <a:effectLst/>
                        </a:rPr>
                        <a:t> </a:t>
                      </a:r>
                      <a:r>
                        <a:rPr lang="en-SG" sz="900">
                          <a:effectLst/>
                        </a:rPr>
                        <a:t>Cases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5</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095832233"/>
                  </a:ext>
                </a:extLst>
              </a:tr>
              <a:tr h="111286">
                <a:tc>
                  <a:txBody>
                    <a:bodyPr/>
                    <a:lstStyle/>
                    <a:p>
                      <a:pPr>
                        <a:lnSpc>
                          <a:spcPct val="107000"/>
                        </a:lnSpc>
                        <a:spcAft>
                          <a:spcPts val="800"/>
                        </a:spcAft>
                      </a:pPr>
                      <a:r>
                        <a:rPr lang="en-SG" sz="900">
                          <a:effectLst/>
                        </a:rPr>
                        <a:t>No.</a:t>
                      </a:r>
                      <a:r>
                        <a:rPr lang="en-SG" sz="900" spc="-5">
                          <a:effectLst/>
                        </a:rPr>
                        <a:t> </a:t>
                      </a:r>
                      <a:r>
                        <a:rPr lang="en-SG" sz="900">
                          <a:effectLst/>
                        </a:rPr>
                        <a:t>of Pass: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4</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03791823"/>
                  </a:ext>
                </a:extLst>
              </a:tr>
              <a:tr h="111286">
                <a:tc>
                  <a:txBody>
                    <a:bodyPr/>
                    <a:lstStyle/>
                    <a:p>
                      <a:pPr>
                        <a:lnSpc>
                          <a:spcPct val="107000"/>
                        </a:lnSpc>
                        <a:spcAft>
                          <a:spcPts val="800"/>
                        </a:spcAft>
                      </a:pPr>
                      <a:r>
                        <a:rPr lang="en-SG" sz="900">
                          <a:effectLst/>
                        </a:rPr>
                        <a:t>No.</a:t>
                      </a:r>
                      <a:r>
                        <a:rPr lang="en-SG" sz="900" spc="-15">
                          <a:effectLst/>
                        </a:rPr>
                        <a:t> </a:t>
                      </a:r>
                      <a:r>
                        <a:rPr lang="en-SG" sz="900">
                          <a:effectLst/>
                        </a:rPr>
                        <a:t>of</a:t>
                      </a:r>
                      <a:r>
                        <a:rPr lang="en-SG" sz="900" spc="-5">
                          <a:effectLst/>
                        </a:rPr>
                        <a:t> </a:t>
                      </a:r>
                      <a:r>
                        <a:rPr lang="en-SG" sz="900">
                          <a:effectLst/>
                        </a:rPr>
                        <a:t>Failures: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1</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154871738"/>
                  </a:ext>
                </a:extLst>
              </a:tr>
              <a:tr h="111286">
                <a:tc>
                  <a:txBody>
                    <a:bodyPr/>
                    <a:lstStyle/>
                    <a:p>
                      <a:pPr>
                        <a:lnSpc>
                          <a:spcPct val="107000"/>
                        </a:lnSpc>
                        <a:spcAft>
                          <a:spcPts val="800"/>
                        </a:spcAft>
                      </a:pPr>
                      <a:r>
                        <a:rPr lang="en-SG" sz="900">
                          <a:effectLst/>
                        </a:rPr>
                        <a:t>Elapsed</a:t>
                      </a:r>
                      <a:r>
                        <a:rPr lang="en-SG" sz="900" spc="-20">
                          <a:effectLst/>
                        </a:rPr>
                        <a:t> </a:t>
                      </a:r>
                      <a:r>
                        <a:rPr lang="en-SG" sz="900">
                          <a:effectLst/>
                        </a:rPr>
                        <a:t>Time:</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00:30:00</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17643839"/>
                  </a:ext>
                </a:extLst>
              </a:tr>
              <a:tr h="110483">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1998651796"/>
                  </a:ext>
                </a:extLst>
              </a:tr>
              <a:tr h="111286">
                <a:tc>
                  <a:txBody>
                    <a:bodyPr/>
                    <a:lstStyle/>
                    <a:p>
                      <a:pPr>
                        <a:lnSpc>
                          <a:spcPct val="107000"/>
                        </a:lnSpc>
                        <a:spcAft>
                          <a:spcPts val="800"/>
                        </a:spcAft>
                      </a:pPr>
                      <a:r>
                        <a:rPr lang="en-SG" sz="900">
                          <a:effectLst/>
                        </a:rPr>
                        <a:t>Tested</a:t>
                      </a:r>
                      <a:r>
                        <a:rPr lang="en-SG" sz="900" spc="-10">
                          <a:effectLst/>
                        </a:rPr>
                        <a:t> </a:t>
                      </a:r>
                      <a:r>
                        <a:rPr lang="en-SG" sz="900">
                          <a:effectLst/>
                        </a:rPr>
                        <a:t>By:</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Agung Yuda Pratama</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142104589"/>
                  </a:ext>
                </a:extLst>
              </a:tr>
              <a:tr h="111286">
                <a:tc>
                  <a:txBody>
                    <a:bodyPr/>
                    <a:lstStyle/>
                    <a:p>
                      <a:pPr>
                        <a:lnSpc>
                          <a:spcPct val="107000"/>
                        </a:lnSpc>
                        <a:spcAft>
                          <a:spcPts val="800"/>
                        </a:spcAft>
                      </a:pPr>
                      <a:r>
                        <a:rPr lang="en-SG" sz="900">
                          <a:effectLst/>
                        </a:rPr>
                        <a:t>Tested</a:t>
                      </a:r>
                      <a:r>
                        <a:rPr lang="en-SG" sz="900" spc="-10">
                          <a:effectLst/>
                        </a:rPr>
                        <a:t> </a:t>
                      </a:r>
                      <a:r>
                        <a:rPr lang="en-SG" sz="900">
                          <a:effectLst/>
                        </a:rPr>
                        <a:t>Date:</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29</a:t>
                      </a:r>
                      <a:r>
                        <a:rPr lang="en-SG" sz="900">
                          <a:effectLst/>
                        </a:rPr>
                        <a:t>/</a:t>
                      </a:r>
                      <a:r>
                        <a:rPr lang="id-ID" sz="900">
                          <a:effectLst/>
                        </a:rPr>
                        <a:t>04</a:t>
                      </a:r>
                      <a:r>
                        <a:rPr lang="en-SG" sz="900">
                          <a:effectLst/>
                        </a:rPr>
                        <a:t>/202</a:t>
                      </a:r>
                      <a:r>
                        <a:rPr lang="id-ID" sz="900">
                          <a:effectLst/>
                        </a:rPr>
                        <a:t>3</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4133114178"/>
                  </a:ext>
                </a:extLst>
              </a:tr>
              <a:tr h="227710">
                <a:tc>
                  <a:txBody>
                    <a:bodyPr/>
                    <a:lstStyle/>
                    <a:p>
                      <a:pPr>
                        <a:lnSpc>
                          <a:spcPct val="107000"/>
                        </a:lnSpc>
                        <a:spcAft>
                          <a:spcPts val="800"/>
                        </a:spcAft>
                      </a:pPr>
                      <a:r>
                        <a:rPr lang="en-SG" sz="900">
                          <a:effectLst/>
                        </a:rPr>
                        <a:t>Testing</a:t>
                      </a:r>
                      <a:r>
                        <a:rPr lang="en-SG" sz="900" spc="-20">
                          <a:effectLst/>
                        </a:rPr>
                        <a:t> </a:t>
                      </a:r>
                      <a:r>
                        <a:rPr lang="en-SG" sz="900">
                          <a:effectLst/>
                        </a:rPr>
                        <a:t>Name/</a:t>
                      </a:r>
                      <a:r>
                        <a:rPr lang="en-SG" sz="900" spc="-5">
                          <a:effectLst/>
                        </a:rPr>
                        <a:t> </a:t>
                      </a:r>
                      <a:r>
                        <a:rPr lang="en-SG" sz="900">
                          <a:effectLst/>
                        </a:rPr>
                        <a:t>Test</a:t>
                      </a:r>
                      <a:r>
                        <a:rPr lang="en-SG" sz="900" spc="-10">
                          <a:effectLst/>
                        </a:rPr>
                        <a:t> </a:t>
                      </a:r>
                      <a:r>
                        <a:rPr lang="en-SG" sz="900">
                          <a:effectLst/>
                        </a:rPr>
                        <a:t>Scenario</a:t>
                      </a:r>
                      <a:r>
                        <a:rPr lang="en-SG" sz="900" spc="-10">
                          <a:effectLst/>
                        </a:rPr>
                        <a:t> </a:t>
                      </a:r>
                      <a:r>
                        <a:rPr lang="en-SG" sz="900">
                          <a:effectLst/>
                        </a:rPr>
                        <a:t>ID</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Functional</a:t>
                      </a:r>
                      <a:r>
                        <a:rPr lang="en-SG" sz="900" spc="-20">
                          <a:effectLst/>
                        </a:rPr>
                        <a:t> </a:t>
                      </a:r>
                      <a:r>
                        <a:rPr lang="en-SG" sz="900">
                          <a:effectLst/>
                        </a:rPr>
                        <a:t>testing:</a:t>
                      </a:r>
                      <a:r>
                        <a:rPr lang="en-SG" sz="900" spc="-20">
                          <a:effectLst/>
                        </a:rPr>
                        <a:t> </a:t>
                      </a:r>
                      <a:r>
                        <a:rPr lang="en-SG" sz="900">
                          <a:effectLst/>
                        </a:rPr>
                        <a:t>-UAT</a:t>
                      </a:r>
                      <a:r>
                        <a:rPr lang="en-SG" sz="900" spc="-20">
                          <a:effectLst/>
                        </a:rPr>
                        <a:t> </a:t>
                      </a:r>
                      <a:r>
                        <a:rPr lang="en-SG" sz="900">
                          <a:effectLst/>
                        </a:rPr>
                        <a:t>Testing/</a:t>
                      </a:r>
                      <a:r>
                        <a:rPr lang="en-SG" sz="900" spc="-15">
                          <a:effectLst/>
                        </a:rPr>
                        <a:t> </a:t>
                      </a:r>
                      <a:r>
                        <a:rPr lang="en-SG" sz="900">
                          <a:effectLst/>
                        </a:rPr>
                        <a:t>UA001</a:t>
                      </a:r>
                      <a:r>
                        <a:rPr lang="en-SG" sz="900" spc="-10">
                          <a:effectLst/>
                        </a:rPr>
                        <a:t> </a:t>
                      </a:r>
                      <a:r>
                        <a:rPr lang="en-SG" sz="900">
                          <a:effectLst/>
                        </a:rPr>
                        <a:t>/</a:t>
                      </a:r>
                      <a:r>
                        <a:rPr lang="en-SG" sz="900" spc="-250">
                          <a:effectLst/>
                        </a:rPr>
                        <a:t> </a:t>
                      </a:r>
                      <a:r>
                        <a:rPr lang="en-SG" sz="900">
                          <a:effectLst/>
                        </a:rPr>
                        <a:t>UA002</a:t>
                      </a:r>
                      <a:r>
                        <a:rPr lang="en-SG" sz="900" spc="-10">
                          <a:effectLst/>
                        </a:rPr>
                        <a:t> </a:t>
                      </a:r>
                      <a:r>
                        <a:rPr lang="en-SG" sz="900">
                          <a:effectLst/>
                        </a:rPr>
                        <a:t>/</a:t>
                      </a:r>
                      <a:r>
                        <a:rPr lang="en-SG" sz="900" spc="-5">
                          <a:effectLst/>
                        </a:rPr>
                        <a:t> </a:t>
                      </a:r>
                      <a:r>
                        <a:rPr lang="en-SG" sz="900">
                          <a:effectLst/>
                        </a:rPr>
                        <a:t>UA003</a:t>
                      </a:r>
                      <a:r>
                        <a:rPr lang="en-SG" sz="900" spc="-5">
                          <a:effectLst/>
                        </a:rPr>
                        <a:t> </a:t>
                      </a:r>
                      <a:r>
                        <a:rPr lang="en-SG" sz="900">
                          <a:effectLst/>
                        </a:rPr>
                        <a:t>/</a:t>
                      </a:r>
                      <a:r>
                        <a:rPr lang="en-SG" sz="900" spc="-5">
                          <a:effectLst/>
                        </a:rPr>
                        <a:t> </a:t>
                      </a:r>
                      <a:r>
                        <a:rPr lang="en-SG" sz="900">
                          <a:effectLst/>
                        </a:rPr>
                        <a:t>UA004</a:t>
                      </a:r>
                      <a:r>
                        <a:rPr lang="en-SG" sz="900" spc="-10">
                          <a:effectLst/>
                        </a:rPr>
                        <a:t> </a:t>
                      </a:r>
                      <a:r>
                        <a:rPr lang="en-SG" sz="900">
                          <a:effectLst/>
                        </a:rPr>
                        <a:t>/UA005</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790433659"/>
                  </a:ext>
                </a:extLst>
              </a:tr>
              <a:tr h="111286">
                <a:tc>
                  <a:txBody>
                    <a:bodyPr/>
                    <a:lstStyle/>
                    <a:p>
                      <a:pPr>
                        <a:lnSpc>
                          <a:spcPct val="107000"/>
                        </a:lnSpc>
                        <a:spcAft>
                          <a:spcPts val="800"/>
                        </a:spcAft>
                      </a:pPr>
                      <a:r>
                        <a:rPr lang="en-SG" sz="900">
                          <a:effectLst/>
                        </a:rPr>
                        <a:t>Total</a:t>
                      </a:r>
                      <a:r>
                        <a:rPr lang="en-SG" sz="900" spc="-10">
                          <a:effectLst/>
                        </a:rPr>
                        <a:t> </a:t>
                      </a:r>
                      <a:r>
                        <a:rPr lang="en-SG" sz="900">
                          <a:effectLst/>
                        </a:rPr>
                        <a:t>Number</a:t>
                      </a:r>
                      <a:r>
                        <a:rPr lang="en-SG" sz="900" spc="-10">
                          <a:effectLst/>
                        </a:rPr>
                        <a:t> </a:t>
                      </a:r>
                      <a:r>
                        <a:rPr lang="en-SG" sz="900">
                          <a:effectLst/>
                        </a:rPr>
                        <a:t>of</a:t>
                      </a:r>
                      <a:r>
                        <a:rPr lang="en-SG" sz="900" spc="-5">
                          <a:effectLst/>
                        </a:rPr>
                        <a:t> </a:t>
                      </a:r>
                      <a:r>
                        <a:rPr lang="en-SG" sz="900">
                          <a:effectLst/>
                        </a:rPr>
                        <a:t>Test</a:t>
                      </a:r>
                      <a:r>
                        <a:rPr lang="en-SG" sz="900" spc="-15">
                          <a:effectLst/>
                        </a:rPr>
                        <a:t> </a:t>
                      </a:r>
                      <a:r>
                        <a:rPr lang="en-SG" sz="900">
                          <a:effectLst/>
                        </a:rPr>
                        <a:t>Cases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10</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3989607187"/>
                  </a:ext>
                </a:extLst>
              </a:tr>
              <a:tr h="111286">
                <a:tc>
                  <a:txBody>
                    <a:bodyPr/>
                    <a:lstStyle/>
                    <a:p>
                      <a:pPr>
                        <a:lnSpc>
                          <a:spcPct val="107000"/>
                        </a:lnSpc>
                        <a:spcAft>
                          <a:spcPts val="800"/>
                        </a:spcAft>
                      </a:pPr>
                      <a:r>
                        <a:rPr lang="en-SG" sz="900">
                          <a:effectLst/>
                        </a:rPr>
                        <a:t>No.</a:t>
                      </a:r>
                      <a:r>
                        <a:rPr lang="en-SG" sz="900" spc="-5">
                          <a:effectLst/>
                        </a:rPr>
                        <a:t> </a:t>
                      </a:r>
                      <a:r>
                        <a:rPr lang="en-SG" sz="900">
                          <a:effectLst/>
                        </a:rPr>
                        <a:t>of Pass: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9</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735843184"/>
                  </a:ext>
                </a:extLst>
              </a:tr>
              <a:tr h="111286">
                <a:tc>
                  <a:txBody>
                    <a:bodyPr/>
                    <a:lstStyle/>
                    <a:p>
                      <a:pPr>
                        <a:lnSpc>
                          <a:spcPct val="107000"/>
                        </a:lnSpc>
                        <a:spcAft>
                          <a:spcPts val="800"/>
                        </a:spcAft>
                      </a:pPr>
                      <a:r>
                        <a:rPr lang="en-SG" sz="900">
                          <a:effectLst/>
                        </a:rPr>
                        <a:t>No.</a:t>
                      </a:r>
                      <a:r>
                        <a:rPr lang="en-SG" sz="900" spc="-15">
                          <a:effectLst/>
                        </a:rPr>
                        <a:t> </a:t>
                      </a:r>
                      <a:r>
                        <a:rPr lang="en-SG" sz="900">
                          <a:effectLst/>
                        </a:rPr>
                        <a:t>of</a:t>
                      </a:r>
                      <a:r>
                        <a:rPr lang="en-SG" sz="900" spc="-5">
                          <a:effectLst/>
                        </a:rPr>
                        <a:t> </a:t>
                      </a:r>
                      <a:r>
                        <a:rPr lang="en-SG" sz="900">
                          <a:effectLst/>
                        </a:rPr>
                        <a:t>Failures: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1</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846785831"/>
                  </a:ext>
                </a:extLst>
              </a:tr>
              <a:tr h="111286">
                <a:tc>
                  <a:txBody>
                    <a:bodyPr/>
                    <a:lstStyle/>
                    <a:p>
                      <a:pPr>
                        <a:lnSpc>
                          <a:spcPct val="107000"/>
                        </a:lnSpc>
                        <a:spcAft>
                          <a:spcPts val="800"/>
                        </a:spcAft>
                      </a:pPr>
                      <a:r>
                        <a:rPr lang="en-SG" sz="900">
                          <a:effectLst/>
                        </a:rPr>
                        <a:t>Elapsed</a:t>
                      </a:r>
                      <a:r>
                        <a:rPr lang="en-SG" sz="900" spc="-20">
                          <a:effectLst/>
                        </a:rPr>
                        <a:t> </a:t>
                      </a:r>
                      <a:r>
                        <a:rPr lang="en-SG" sz="900">
                          <a:effectLst/>
                        </a:rPr>
                        <a:t>Time:</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00:30:00</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3218584592"/>
                  </a:ext>
                </a:extLst>
              </a:tr>
              <a:tr h="110483">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716248431"/>
                  </a:ext>
                </a:extLst>
              </a:tr>
              <a:tr h="111286">
                <a:tc>
                  <a:txBody>
                    <a:bodyPr/>
                    <a:lstStyle/>
                    <a:p>
                      <a:pPr>
                        <a:lnSpc>
                          <a:spcPct val="107000"/>
                        </a:lnSpc>
                        <a:spcAft>
                          <a:spcPts val="800"/>
                        </a:spcAft>
                      </a:pPr>
                      <a:r>
                        <a:rPr lang="en-SG" sz="900">
                          <a:effectLst/>
                        </a:rPr>
                        <a:t>Tested</a:t>
                      </a:r>
                      <a:r>
                        <a:rPr lang="en-SG" sz="900" spc="-10">
                          <a:effectLst/>
                        </a:rPr>
                        <a:t> </a:t>
                      </a:r>
                      <a:r>
                        <a:rPr lang="en-SG" sz="900">
                          <a:effectLst/>
                        </a:rPr>
                        <a:t>By:</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Agung Yuda Pratama</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843738274"/>
                  </a:ext>
                </a:extLst>
              </a:tr>
              <a:tr h="111286">
                <a:tc>
                  <a:txBody>
                    <a:bodyPr/>
                    <a:lstStyle/>
                    <a:p>
                      <a:pPr>
                        <a:lnSpc>
                          <a:spcPct val="107000"/>
                        </a:lnSpc>
                        <a:spcAft>
                          <a:spcPts val="800"/>
                        </a:spcAft>
                      </a:pPr>
                      <a:r>
                        <a:rPr lang="en-SG" sz="900">
                          <a:effectLst/>
                        </a:rPr>
                        <a:t>Tested</a:t>
                      </a:r>
                      <a:r>
                        <a:rPr lang="en-SG" sz="900" spc="-10">
                          <a:effectLst/>
                        </a:rPr>
                        <a:t> </a:t>
                      </a:r>
                      <a:r>
                        <a:rPr lang="en-SG" sz="900">
                          <a:effectLst/>
                        </a:rPr>
                        <a:t>Date:</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29</a:t>
                      </a:r>
                      <a:r>
                        <a:rPr lang="en-SG" sz="900">
                          <a:effectLst/>
                        </a:rPr>
                        <a:t>/</a:t>
                      </a:r>
                      <a:r>
                        <a:rPr lang="id-ID" sz="900">
                          <a:effectLst/>
                        </a:rPr>
                        <a:t>04</a:t>
                      </a:r>
                      <a:r>
                        <a:rPr lang="en-SG" sz="900">
                          <a:effectLst/>
                        </a:rPr>
                        <a:t>/202</a:t>
                      </a:r>
                      <a:r>
                        <a:rPr lang="id-ID" sz="900">
                          <a:effectLst/>
                        </a:rPr>
                        <a:t>3</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707396272"/>
                  </a:ext>
                </a:extLst>
              </a:tr>
              <a:tr h="111286">
                <a:tc>
                  <a:txBody>
                    <a:bodyPr/>
                    <a:lstStyle/>
                    <a:p>
                      <a:pPr>
                        <a:lnSpc>
                          <a:spcPct val="107000"/>
                        </a:lnSpc>
                        <a:spcAft>
                          <a:spcPts val="800"/>
                        </a:spcAft>
                      </a:pPr>
                      <a:r>
                        <a:rPr lang="en-SG" sz="900">
                          <a:effectLst/>
                        </a:rPr>
                        <a:t>Testing</a:t>
                      </a:r>
                      <a:r>
                        <a:rPr lang="en-SG" sz="900" spc="-20">
                          <a:effectLst/>
                        </a:rPr>
                        <a:t> </a:t>
                      </a:r>
                      <a:r>
                        <a:rPr lang="en-SG" sz="900">
                          <a:effectLst/>
                        </a:rPr>
                        <a:t>Name/</a:t>
                      </a:r>
                      <a:r>
                        <a:rPr lang="en-SG" sz="900" spc="-5">
                          <a:effectLst/>
                        </a:rPr>
                        <a:t> </a:t>
                      </a:r>
                      <a:r>
                        <a:rPr lang="en-SG" sz="900">
                          <a:effectLst/>
                        </a:rPr>
                        <a:t>Test</a:t>
                      </a:r>
                      <a:r>
                        <a:rPr lang="en-SG" sz="900" spc="-10">
                          <a:effectLst/>
                        </a:rPr>
                        <a:t> </a:t>
                      </a:r>
                      <a:r>
                        <a:rPr lang="en-SG" sz="900">
                          <a:effectLst/>
                        </a:rPr>
                        <a:t>Scenario</a:t>
                      </a:r>
                      <a:r>
                        <a:rPr lang="en-SG" sz="900" spc="-10">
                          <a:effectLst/>
                        </a:rPr>
                        <a:t> </a:t>
                      </a:r>
                      <a:r>
                        <a:rPr lang="en-SG" sz="900">
                          <a:effectLst/>
                        </a:rPr>
                        <a:t>ID</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Performance</a:t>
                      </a:r>
                      <a:r>
                        <a:rPr lang="en-SG" sz="900" spc="-20">
                          <a:effectLst/>
                        </a:rPr>
                        <a:t> </a:t>
                      </a:r>
                      <a:r>
                        <a:rPr lang="en-SG" sz="900">
                          <a:effectLst/>
                        </a:rPr>
                        <a:t>Testing/</a:t>
                      </a:r>
                      <a:r>
                        <a:rPr lang="en-SG" sz="900" spc="-15">
                          <a:effectLst/>
                        </a:rPr>
                        <a:t> </a:t>
                      </a:r>
                      <a:r>
                        <a:rPr lang="en-SG" sz="900">
                          <a:effectLst/>
                        </a:rPr>
                        <a:t>PM001</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3421277058"/>
                  </a:ext>
                </a:extLst>
              </a:tr>
              <a:tr h="111286">
                <a:tc>
                  <a:txBody>
                    <a:bodyPr/>
                    <a:lstStyle/>
                    <a:p>
                      <a:pPr>
                        <a:lnSpc>
                          <a:spcPct val="107000"/>
                        </a:lnSpc>
                        <a:spcAft>
                          <a:spcPts val="800"/>
                        </a:spcAft>
                      </a:pPr>
                      <a:r>
                        <a:rPr lang="en-SG" sz="900">
                          <a:effectLst/>
                        </a:rPr>
                        <a:t>Total</a:t>
                      </a:r>
                      <a:r>
                        <a:rPr lang="en-SG" sz="900" spc="-10">
                          <a:effectLst/>
                        </a:rPr>
                        <a:t> </a:t>
                      </a:r>
                      <a:r>
                        <a:rPr lang="en-SG" sz="900">
                          <a:effectLst/>
                        </a:rPr>
                        <a:t>Number</a:t>
                      </a:r>
                      <a:r>
                        <a:rPr lang="en-SG" sz="900" spc="-10">
                          <a:effectLst/>
                        </a:rPr>
                        <a:t> </a:t>
                      </a:r>
                      <a:r>
                        <a:rPr lang="en-SG" sz="900">
                          <a:effectLst/>
                        </a:rPr>
                        <a:t>of</a:t>
                      </a:r>
                      <a:r>
                        <a:rPr lang="en-SG" sz="900" spc="-5">
                          <a:effectLst/>
                        </a:rPr>
                        <a:t> </a:t>
                      </a:r>
                      <a:r>
                        <a:rPr lang="en-SG" sz="900">
                          <a:effectLst/>
                        </a:rPr>
                        <a:t>Test</a:t>
                      </a:r>
                      <a:r>
                        <a:rPr lang="en-SG" sz="900" spc="-15">
                          <a:effectLst/>
                        </a:rPr>
                        <a:t> </a:t>
                      </a:r>
                      <a:r>
                        <a:rPr lang="en-SG" sz="900">
                          <a:effectLst/>
                        </a:rPr>
                        <a:t>Cases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2</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465414828"/>
                  </a:ext>
                </a:extLst>
              </a:tr>
              <a:tr h="111286">
                <a:tc>
                  <a:txBody>
                    <a:bodyPr/>
                    <a:lstStyle/>
                    <a:p>
                      <a:pPr>
                        <a:lnSpc>
                          <a:spcPct val="107000"/>
                        </a:lnSpc>
                        <a:spcAft>
                          <a:spcPts val="800"/>
                        </a:spcAft>
                      </a:pPr>
                      <a:r>
                        <a:rPr lang="en-SG" sz="900">
                          <a:effectLst/>
                        </a:rPr>
                        <a:t>No.</a:t>
                      </a:r>
                      <a:r>
                        <a:rPr lang="en-SG" sz="900" spc="-5">
                          <a:effectLst/>
                        </a:rPr>
                        <a:t> </a:t>
                      </a:r>
                      <a:r>
                        <a:rPr lang="en-SG" sz="900">
                          <a:effectLst/>
                        </a:rPr>
                        <a:t>of Pass: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2</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3766161970"/>
                  </a:ext>
                </a:extLst>
              </a:tr>
              <a:tr h="111286">
                <a:tc>
                  <a:txBody>
                    <a:bodyPr/>
                    <a:lstStyle/>
                    <a:p>
                      <a:pPr>
                        <a:lnSpc>
                          <a:spcPct val="107000"/>
                        </a:lnSpc>
                        <a:spcAft>
                          <a:spcPts val="800"/>
                        </a:spcAft>
                      </a:pPr>
                      <a:r>
                        <a:rPr lang="en-SG" sz="900">
                          <a:effectLst/>
                        </a:rPr>
                        <a:t>No.</a:t>
                      </a:r>
                      <a:r>
                        <a:rPr lang="en-SG" sz="900" spc="-15">
                          <a:effectLst/>
                        </a:rPr>
                        <a:t> </a:t>
                      </a:r>
                      <a:r>
                        <a:rPr lang="en-SG" sz="900">
                          <a:effectLst/>
                        </a:rPr>
                        <a:t>of</a:t>
                      </a:r>
                      <a:r>
                        <a:rPr lang="en-SG" sz="900" spc="-5">
                          <a:effectLst/>
                        </a:rPr>
                        <a:t> </a:t>
                      </a:r>
                      <a:r>
                        <a:rPr lang="en-SG" sz="900">
                          <a:effectLst/>
                        </a:rPr>
                        <a:t>Failures: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0</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501307509"/>
                  </a:ext>
                </a:extLst>
              </a:tr>
              <a:tr h="111286">
                <a:tc>
                  <a:txBody>
                    <a:bodyPr/>
                    <a:lstStyle/>
                    <a:p>
                      <a:pPr>
                        <a:lnSpc>
                          <a:spcPct val="107000"/>
                        </a:lnSpc>
                        <a:spcAft>
                          <a:spcPts val="800"/>
                        </a:spcAft>
                      </a:pPr>
                      <a:r>
                        <a:rPr lang="en-SG" sz="900">
                          <a:effectLst/>
                        </a:rPr>
                        <a:t>Elapsed</a:t>
                      </a:r>
                      <a:r>
                        <a:rPr lang="en-SG" sz="900" spc="-20">
                          <a:effectLst/>
                        </a:rPr>
                        <a:t> </a:t>
                      </a:r>
                      <a:r>
                        <a:rPr lang="en-SG" sz="900">
                          <a:effectLst/>
                        </a:rPr>
                        <a:t>Time:</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00:10:00</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680575963"/>
                  </a:ext>
                </a:extLst>
              </a:tr>
              <a:tr h="110483">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1616077991"/>
                  </a:ext>
                </a:extLst>
              </a:tr>
              <a:tr h="111286">
                <a:tc>
                  <a:txBody>
                    <a:bodyPr/>
                    <a:lstStyle/>
                    <a:p>
                      <a:pPr>
                        <a:lnSpc>
                          <a:spcPct val="107000"/>
                        </a:lnSpc>
                        <a:spcAft>
                          <a:spcPts val="800"/>
                        </a:spcAft>
                      </a:pPr>
                      <a:r>
                        <a:rPr lang="en-SG" sz="900">
                          <a:effectLst/>
                        </a:rPr>
                        <a:t>Tested</a:t>
                      </a:r>
                      <a:r>
                        <a:rPr lang="en-SG" sz="900" spc="-10">
                          <a:effectLst/>
                        </a:rPr>
                        <a:t> </a:t>
                      </a:r>
                      <a:r>
                        <a:rPr lang="en-SG" sz="900">
                          <a:effectLst/>
                        </a:rPr>
                        <a:t>By:</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Agung Yuda Pratama</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3029972051"/>
                  </a:ext>
                </a:extLst>
              </a:tr>
              <a:tr h="111286">
                <a:tc>
                  <a:txBody>
                    <a:bodyPr/>
                    <a:lstStyle/>
                    <a:p>
                      <a:pPr>
                        <a:lnSpc>
                          <a:spcPct val="107000"/>
                        </a:lnSpc>
                        <a:spcAft>
                          <a:spcPts val="800"/>
                        </a:spcAft>
                      </a:pPr>
                      <a:r>
                        <a:rPr lang="en-SG" sz="900">
                          <a:effectLst/>
                        </a:rPr>
                        <a:t>Tested</a:t>
                      </a:r>
                      <a:r>
                        <a:rPr lang="en-SG" sz="900" spc="-10">
                          <a:effectLst/>
                        </a:rPr>
                        <a:t> </a:t>
                      </a:r>
                      <a:r>
                        <a:rPr lang="en-SG" sz="900">
                          <a:effectLst/>
                        </a:rPr>
                        <a:t>Date:</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id-ID" sz="900">
                          <a:effectLst/>
                        </a:rPr>
                        <a:t>29</a:t>
                      </a:r>
                      <a:r>
                        <a:rPr lang="en-SG" sz="900">
                          <a:effectLst/>
                        </a:rPr>
                        <a:t>/</a:t>
                      </a:r>
                      <a:r>
                        <a:rPr lang="id-ID" sz="900">
                          <a:effectLst/>
                        </a:rPr>
                        <a:t>04</a:t>
                      </a:r>
                      <a:r>
                        <a:rPr lang="en-SG" sz="900">
                          <a:effectLst/>
                        </a:rPr>
                        <a:t>/202</a:t>
                      </a:r>
                      <a:r>
                        <a:rPr lang="id-ID" sz="900">
                          <a:effectLst/>
                        </a:rPr>
                        <a:t>3</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058870802"/>
                  </a:ext>
                </a:extLst>
              </a:tr>
              <a:tr h="227710">
                <a:tc>
                  <a:txBody>
                    <a:bodyPr/>
                    <a:lstStyle/>
                    <a:p>
                      <a:pPr>
                        <a:lnSpc>
                          <a:spcPct val="107000"/>
                        </a:lnSpc>
                        <a:spcAft>
                          <a:spcPts val="800"/>
                        </a:spcAft>
                      </a:pPr>
                      <a:r>
                        <a:rPr lang="en-SG" sz="900">
                          <a:effectLst/>
                        </a:rPr>
                        <a:t>Testing</a:t>
                      </a:r>
                      <a:r>
                        <a:rPr lang="en-SG" sz="900" spc="-20">
                          <a:effectLst/>
                        </a:rPr>
                        <a:t> </a:t>
                      </a:r>
                      <a:r>
                        <a:rPr lang="en-SG" sz="900">
                          <a:effectLst/>
                        </a:rPr>
                        <a:t>Name/</a:t>
                      </a:r>
                      <a:r>
                        <a:rPr lang="en-SG" sz="900" spc="-5">
                          <a:effectLst/>
                        </a:rPr>
                        <a:t> </a:t>
                      </a:r>
                      <a:r>
                        <a:rPr lang="en-SG" sz="900">
                          <a:effectLst/>
                        </a:rPr>
                        <a:t>Test</a:t>
                      </a:r>
                      <a:r>
                        <a:rPr lang="en-SG" sz="900" spc="-10">
                          <a:effectLst/>
                        </a:rPr>
                        <a:t> </a:t>
                      </a:r>
                      <a:r>
                        <a:rPr lang="en-SG" sz="900">
                          <a:effectLst/>
                        </a:rPr>
                        <a:t>Scenario</a:t>
                      </a:r>
                      <a:r>
                        <a:rPr lang="en-SG" sz="900" spc="-10">
                          <a:effectLst/>
                        </a:rPr>
                        <a:t> </a:t>
                      </a:r>
                      <a:r>
                        <a:rPr lang="en-SG" sz="900">
                          <a:effectLst/>
                        </a:rPr>
                        <a:t>ID</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Compatibility</a:t>
                      </a:r>
                      <a:r>
                        <a:rPr lang="en-SG" sz="900" spc="-20">
                          <a:effectLst/>
                        </a:rPr>
                        <a:t> </a:t>
                      </a:r>
                      <a:r>
                        <a:rPr lang="en-SG" sz="900">
                          <a:effectLst/>
                        </a:rPr>
                        <a:t>Testing/</a:t>
                      </a:r>
                      <a:r>
                        <a:rPr lang="en-SG" sz="900" spc="-25">
                          <a:effectLst/>
                        </a:rPr>
                        <a:t> </a:t>
                      </a:r>
                      <a:r>
                        <a:rPr lang="en-SG" sz="900">
                          <a:effectLst/>
                        </a:rPr>
                        <a:t>CB001</a:t>
                      </a:r>
                      <a:r>
                        <a:rPr lang="en-SG" sz="900" spc="-15">
                          <a:effectLst/>
                        </a:rPr>
                        <a:t> </a:t>
                      </a:r>
                      <a:r>
                        <a:rPr lang="en-SG" sz="900">
                          <a:effectLst/>
                        </a:rPr>
                        <a:t>/</a:t>
                      </a:r>
                      <a:r>
                        <a:rPr lang="en-SG" sz="900" spc="-15">
                          <a:effectLst/>
                        </a:rPr>
                        <a:t> </a:t>
                      </a:r>
                      <a:r>
                        <a:rPr lang="en-SG" sz="900">
                          <a:effectLst/>
                        </a:rPr>
                        <a:t>CB002</a:t>
                      </a:r>
                      <a:r>
                        <a:rPr lang="en-SG" sz="900" spc="-15">
                          <a:effectLst/>
                        </a:rPr>
                        <a:t> </a:t>
                      </a:r>
                      <a:r>
                        <a:rPr lang="en-SG" sz="900">
                          <a:effectLst/>
                        </a:rPr>
                        <a:t>/</a:t>
                      </a:r>
                      <a:r>
                        <a:rPr lang="en-SG" sz="900" spc="-250">
                          <a:effectLst/>
                        </a:rPr>
                        <a:t> </a:t>
                      </a:r>
                      <a:r>
                        <a:rPr lang="en-SG" sz="900">
                          <a:effectLst/>
                        </a:rPr>
                        <a:t>CB003</a:t>
                      </a:r>
                      <a:r>
                        <a:rPr lang="en-SG" sz="900" spc="-10">
                          <a:effectLst/>
                        </a:rPr>
                        <a:t> </a:t>
                      </a:r>
                      <a:r>
                        <a:rPr lang="en-SG" sz="900">
                          <a:effectLst/>
                        </a:rPr>
                        <a:t>/</a:t>
                      </a:r>
                      <a:r>
                        <a:rPr lang="en-SG" sz="900" spc="-5">
                          <a:effectLst/>
                        </a:rPr>
                        <a:t> </a:t>
                      </a:r>
                      <a:r>
                        <a:rPr lang="en-SG" sz="900">
                          <a:effectLst/>
                        </a:rPr>
                        <a:t>CB004</a:t>
                      </a:r>
                      <a:r>
                        <a:rPr lang="en-SG" sz="900" spc="-5">
                          <a:effectLst/>
                        </a:rPr>
                        <a:t> </a:t>
                      </a:r>
                      <a:r>
                        <a:rPr lang="en-SG" sz="900">
                          <a:effectLst/>
                        </a:rPr>
                        <a:t>/</a:t>
                      </a:r>
                      <a:r>
                        <a:rPr lang="en-SG" sz="900" spc="-5">
                          <a:effectLst/>
                        </a:rPr>
                        <a:t> </a:t>
                      </a:r>
                      <a:r>
                        <a:rPr lang="en-SG" sz="900">
                          <a:effectLst/>
                        </a:rPr>
                        <a:t>CB005</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54921678"/>
                  </a:ext>
                </a:extLst>
              </a:tr>
              <a:tr h="111286">
                <a:tc>
                  <a:txBody>
                    <a:bodyPr/>
                    <a:lstStyle/>
                    <a:p>
                      <a:pPr>
                        <a:lnSpc>
                          <a:spcPct val="107000"/>
                        </a:lnSpc>
                        <a:spcAft>
                          <a:spcPts val="800"/>
                        </a:spcAft>
                      </a:pPr>
                      <a:r>
                        <a:rPr lang="en-SG" sz="900">
                          <a:effectLst/>
                        </a:rPr>
                        <a:t>Total</a:t>
                      </a:r>
                      <a:r>
                        <a:rPr lang="en-SG" sz="900" spc="-10">
                          <a:effectLst/>
                        </a:rPr>
                        <a:t> </a:t>
                      </a:r>
                      <a:r>
                        <a:rPr lang="en-SG" sz="900">
                          <a:effectLst/>
                        </a:rPr>
                        <a:t>Number</a:t>
                      </a:r>
                      <a:r>
                        <a:rPr lang="en-SG" sz="900" spc="-10">
                          <a:effectLst/>
                        </a:rPr>
                        <a:t> </a:t>
                      </a:r>
                      <a:r>
                        <a:rPr lang="en-SG" sz="900">
                          <a:effectLst/>
                        </a:rPr>
                        <a:t>of</a:t>
                      </a:r>
                      <a:r>
                        <a:rPr lang="en-SG" sz="900" spc="-5">
                          <a:effectLst/>
                        </a:rPr>
                        <a:t> </a:t>
                      </a:r>
                      <a:r>
                        <a:rPr lang="en-SG" sz="900">
                          <a:effectLst/>
                        </a:rPr>
                        <a:t>Test</a:t>
                      </a:r>
                      <a:r>
                        <a:rPr lang="en-SG" sz="900" spc="-15">
                          <a:effectLst/>
                        </a:rPr>
                        <a:t> </a:t>
                      </a:r>
                      <a:r>
                        <a:rPr lang="en-SG" sz="900">
                          <a:effectLst/>
                        </a:rPr>
                        <a:t>Cases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15</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287957581"/>
                  </a:ext>
                </a:extLst>
              </a:tr>
              <a:tr h="111286">
                <a:tc>
                  <a:txBody>
                    <a:bodyPr/>
                    <a:lstStyle/>
                    <a:p>
                      <a:pPr>
                        <a:lnSpc>
                          <a:spcPct val="107000"/>
                        </a:lnSpc>
                        <a:spcAft>
                          <a:spcPts val="800"/>
                        </a:spcAft>
                      </a:pPr>
                      <a:r>
                        <a:rPr lang="en-SG" sz="900">
                          <a:effectLst/>
                        </a:rPr>
                        <a:t>No.</a:t>
                      </a:r>
                      <a:r>
                        <a:rPr lang="en-SG" sz="900" spc="-5">
                          <a:effectLst/>
                        </a:rPr>
                        <a:t> </a:t>
                      </a:r>
                      <a:r>
                        <a:rPr lang="en-SG" sz="900">
                          <a:effectLst/>
                        </a:rPr>
                        <a:t>of Pass: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15</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3089332462"/>
                  </a:ext>
                </a:extLst>
              </a:tr>
              <a:tr h="111286">
                <a:tc>
                  <a:txBody>
                    <a:bodyPr/>
                    <a:lstStyle/>
                    <a:p>
                      <a:pPr>
                        <a:lnSpc>
                          <a:spcPct val="107000"/>
                        </a:lnSpc>
                        <a:spcAft>
                          <a:spcPts val="800"/>
                        </a:spcAft>
                      </a:pPr>
                      <a:r>
                        <a:rPr lang="en-SG" sz="900">
                          <a:effectLst/>
                        </a:rPr>
                        <a:t>No.</a:t>
                      </a:r>
                      <a:r>
                        <a:rPr lang="en-SG" sz="900" spc="-15">
                          <a:effectLst/>
                        </a:rPr>
                        <a:t> </a:t>
                      </a:r>
                      <a:r>
                        <a:rPr lang="en-SG" sz="900">
                          <a:effectLst/>
                        </a:rPr>
                        <a:t>of</a:t>
                      </a:r>
                      <a:r>
                        <a:rPr lang="en-SG" sz="900" spc="-5">
                          <a:effectLst/>
                        </a:rPr>
                        <a:t> </a:t>
                      </a:r>
                      <a:r>
                        <a:rPr lang="en-SG" sz="900">
                          <a:effectLst/>
                        </a:rPr>
                        <a:t>Failures:</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0</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123756272"/>
                  </a:ext>
                </a:extLst>
              </a:tr>
              <a:tr h="111286">
                <a:tc>
                  <a:txBody>
                    <a:bodyPr/>
                    <a:lstStyle/>
                    <a:p>
                      <a:pPr>
                        <a:lnSpc>
                          <a:spcPct val="107000"/>
                        </a:lnSpc>
                        <a:spcAft>
                          <a:spcPts val="800"/>
                        </a:spcAft>
                      </a:pPr>
                      <a:r>
                        <a:rPr lang="en-SG" sz="900">
                          <a:effectLst/>
                        </a:rPr>
                        <a:t>Elapsed</a:t>
                      </a:r>
                      <a:r>
                        <a:rPr lang="en-SG" sz="900" spc="-20">
                          <a:effectLst/>
                        </a:rPr>
                        <a:t> </a:t>
                      </a:r>
                      <a:r>
                        <a:rPr lang="en-SG" sz="900">
                          <a:effectLst/>
                        </a:rPr>
                        <a:t>Time:</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a:effectLst/>
                        </a:rPr>
                        <a:t>00:40:00</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2923021838"/>
                  </a:ext>
                </a:extLst>
              </a:tr>
              <a:tr h="110483">
                <a:tc>
                  <a:txBody>
                    <a:bodyPr/>
                    <a:lstStyle/>
                    <a:p>
                      <a:pPr>
                        <a:lnSpc>
                          <a:spcPct val="107000"/>
                        </a:lnSpc>
                        <a:spcAft>
                          <a:spcPts val="800"/>
                        </a:spcAft>
                      </a:pPr>
                      <a:r>
                        <a:rPr lang="en-SG" sz="900">
                          <a:effectLst/>
                        </a:rPr>
                        <a:t> </a:t>
                      </a:r>
                      <a:endParaRPr lang="id-ID" sz="90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tc>
                  <a:txBody>
                    <a:bodyPr/>
                    <a:lstStyle/>
                    <a:p>
                      <a:pPr>
                        <a:lnSpc>
                          <a:spcPct val="107000"/>
                        </a:lnSpc>
                        <a:spcAft>
                          <a:spcPts val="800"/>
                        </a:spcAft>
                      </a:pPr>
                      <a:r>
                        <a:rPr lang="en-SG" sz="900" dirty="0">
                          <a:effectLst/>
                        </a:rPr>
                        <a:t> </a:t>
                      </a:r>
                      <a:endParaRPr lang="id-ID" sz="900" dirty="0">
                        <a:effectLst/>
                        <a:latin typeface="Calibri" panose="020F0502020204030204" pitchFamily="34" charset="0"/>
                        <a:ea typeface="SimSun" panose="02010600030101010101" pitchFamily="2" charset="-122"/>
                        <a:cs typeface="Arial" panose="020B0604020202020204" pitchFamily="34" charset="0"/>
                      </a:endParaRPr>
                    </a:p>
                  </a:txBody>
                  <a:tcPr marL="23026" marR="23026" marT="0" marB="0"/>
                </a:tc>
                <a:extLst>
                  <a:ext uri="{0D108BD9-81ED-4DB2-BD59-A6C34878D82A}">
                    <a16:rowId xmlns:a16="http://schemas.microsoft.com/office/drawing/2014/main" val="878906075"/>
                  </a:ext>
                </a:extLst>
              </a:tr>
            </a:tbl>
          </a:graphicData>
        </a:graphic>
      </p:graphicFrame>
    </p:spTree>
    <p:extLst>
      <p:ext uri="{BB962C8B-B14F-4D97-AF65-F5344CB8AC3E}">
        <p14:creationId xmlns:p14="http://schemas.microsoft.com/office/powerpoint/2010/main" val="2491382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DA41-41BE-9AAE-431E-C9450192F581}"/>
              </a:ext>
            </a:extLst>
          </p:cNvPr>
          <p:cNvSpPr>
            <a:spLocks noGrp="1"/>
          </p:cNvSpPr>
          <p:nvPr>
            <p:ph type="title"/>
          </p:nvPr>
        </p:nvSpPr>
        <p:spPr/>
        <p:txBody>
          <a:bodyPr/>
          <a:lstStyle/>
          <a:p>
            <a:r>
              <a:rPr lang="en-US" altLang="en-US" sz="2000" dirty="0">
                <a:solidFill>
                  <a:srgbClr val="FFFFFF"/>
                </a:solidFill>
                <a:cs typeface="Arial" panose="020B0604020202020204" pitchFamily="34" charset="0"/>
              </a:rPr>
              <a:t>10. Logs of Test Results</a:t>
            </a:r>
            <a:br>
              <a:rPr lang="en-US" altLang="en-US" sz="2000" dirty="0">
                <a:solidFill>
                  <a:srgbClr val="FFFFFF"/>
                </a:solidFill>
                <a:cs typeface="Arial" panose="020B0604020202020204" pitchFamily="34" charset="0"/>
              </a:rPr>
            </a:br>
            <a:endParaRPr lang="en-ID" dirty="0"/>
          </a:p>
        </p:txBody>
      </p:sp>
      <p:graphicFrame>
        <p:nvGraphicFramePr>
          <p:cNvPr id="4" name="Table 3">
            <a:extLst>
              <a:ext uri="{FF2B5EF4-FFF2-40B4-BE49-F238E27FC236}">
                <a16:creationId xmlns:a16="http://schemas.microsoft.com/office/drawing/2014/main" id="{D0FD0B51-4149-40A6-BDB0-08B00FFA9346}"/>
              </a:ext>
            </a:extLst>
          </p:cNvPr>
          <p:cNvGraphicFramePr>
            <a:graphicFrameLocks noGrp="1"/>
          </p:cNvGraphicFramePr>
          <p:nvPr>
            <p:extLst>
              <p:ext uri="{D42A27DB-BD31-4B8C-83A1-F6EECF244321}">
                <p14:modId xmlns:p14="http://schemas.microsoft.com/office/powerpoint/2010/main" val="2068567046"/>
              </p:ext>
            </p:extLst>
          </p:nvPr>
        </p:nvGraphicFramePr>
        <p:xfrm>
          <a:off x="2260089" y="1052736"/>
          <a:ext cx="4623822" cy="5151438"/>
        </p:xfrm>
        <a:graphic>
          <a:graphicData uri="http://schemas.openxmlformats.org/drawingml/2006/table">
            <a:tbl>
              <a:tblPr firstRow="1" firstCol="1" bandRow="1">
                <a:tableStyleId>{F5AB1C69-6EDB-4FF4-983F-18BD219EF322}</a:tableStyleId>
              </a:tblPr>
              <a:tblGrid>
                <a:gridCol w="2311911">
                  <a:extLst>
                    <a:ext uri="{9D8B030D-6E8A-4147-A177-3AD203B41FA5}">
                      <a16:colId xmlns:a16="http://schemas.microsoft.com/office/drawing/2014/main" val="3244139566"/>
                    </a:ext>
                  </a:extLst>
                </a:gridCol>
                <a:gridCol w="2311911">
                  <a:extLst>
                    <a:ext uri="{9D8B030D-6E8A-4147-A177-3AD203B41FA5}">
                      <a16:colId xmlns:a16="http://schemas.microsoft.com/office/drawing/2014/main" val="4248704951"/>
                    </a:ext>
                  </a:extLst>
                </a:gridCol>
              </a:tblGrid>
              <a:tr h="145687">
                <a:tc>
                  <a:txBody>
                    <a:bodyPr/>
                    <a:lstStyle/>
                    <a:p>
                      <a:pPr>
                        <a:lnSpc>
                          <a:spcPct val="107000"/>
                        </a:lnSpc>
                        <a:spcAft>
                          <a:spcPts val="800"/>
                        </a:spcAft>
                      </a:pPr>
                      <a:r>
                        <a:rPr lang="en-SG" sz="1100">
                          <a:effectLst/>
                        </a:rPr>
                        <a:t>Tested</a:t>
                      </a:r>
                      <a:r>
                        <a:rPr lang="en-SG" sz="1100" spc="-10">
                          <a:effectLst/>
                        </a:rPr>
                        <a:t> </a:t>
                      </a:r>
                      <a:r>
                        <a:rPr lang="en-SG" sz="1100">
                          <a:effectLst/>
                        </a:rPr>
                        <a:t>By:</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Agung Yuda Pratama</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898799840"/>
                  </a:ext>
                </a:extLst>
              </a:tr>
              <a:tr h="145687">
                <a:tc>
                  <a:txBody>
                    <a:bodyPr/>
                    <a:lstStyle/>
                    <a:p>
                      <a:pPr>
                        <a:lnSpc>
                          <a:spcPct val="107000"/>
                        </a:lnSpc>
                        <a:spcAft>
                          <a:spcPts val="800"/>
                        </a:spcAft>
                      </a:pPr>
                      <a:r>
                        <a:rPr lang="en-SG" sz="1100">
                          <a:effectLst/>
                        </a:rPr>
                        <a:t>Tested</a:t>
                      </a:r>
                      <a:r>
                        <a:rPr lang="en-SG" sz="1100" spc="-10">
                          <a:effectLst/>
                        </a:rPr>
                        <a:t> </a:t>
                      </a:r>
                      <a:r>
                        <a:rPr lang="en-SG" sz="1100">
                          <a:effectLst/>
                        </a:rPr>
                        <a:t>Date:</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29</a:t>
                      </a:r>
                      <a:r>
                        <a:rPr lang="en-SG" sz="1100">
                          <a:effectLst/>
                        </a:rPr>
                        <a:t>/</a:t>
                      </a:r>
                      <a:r>
                        <a:rPr lang="id-ID" sz="1100">
                          <a:effectLst/>
                        </a:rPr>
                        <a:t>04</a:t>
                      </a:r>
                      <a:r>
                        <a:rPr lang="en-SG" sz="1100">
                          <a:effectLst/>
                        </a:rPr>
                        <a:t>/202</a:t>
                      </a:r>
                      <a:r>
                        <a:rPr lang="id-ID" sz="1100">
                          <a:effectLst/>
                        </a:rPr>
                        <a:t>3</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2834597623"/>
                  </a:ext>
                </a:extLst>
              </a:tr>
              <a:tr h="298100">
                <a:tc>
                  <a:txBody>
                    <a:bodyPr/>
                    <a:lstStyle/>
                    <a:p>
                      <a:pPr>
                        <a:lnSpc>
                          <a:spcPct val="107000"/>
                        </a:lnSpc>
                        <a:spcAft>
                          <a:spcPts val="800"/>
                        </a:spcAft>
                      </a:pPr>
                      <a:r>
                        <a:rPr lang="en-SG" sz="1100">
                          <a:effectLst/>
                        </a:rPr>
                        <a:t>Testing</a:t>
                      </a:r>
                      <a:r>
                        <a:rPr lang="en-SG" sz="1100" spc="-20">
                          <a:effectLst/>
                        </a:rPr>
                        <a:t> </a:t>
                      </a:r>
                      <a:r>
                        <a:rPr lang="en-SG" sz="1100">
                          <a:effectLst/>
                        </a:rPr>
                        <a:t>Name/</a:t>
                      </a:r>
                      <a:r>
                        <a:rPr lang="en-SG" sz="1100" spc="-5">
                          <a:effectLst/>
                        </a:rPr>
                        <a:t> </a:t>
                      </a:r>
                      <a:r>
                        <a:rPr lang="en-SG" sz="1100">
                          <a:effectLst/>
                        </a:rPr>
                        <a:t>Test</a:t>
                      </a:r>
                      <a:r>
                        <a:rPr lang="en-SG" sz="1100" spc="-10">
                          <a:effectLst/>
                        </a:rPr>
                        <a:t> </a:t>
                      </a:r>
                      <a:r>
                        <a:rPr lang="en-SG" sz="1100">
                          <a:effectLst/>
                        </a:rPr>
                        <a:t>Scenario</a:t>
                      </a:r>
                      <a:r>
                        <a:rPr lang="en-SG" sz="1100" spc="-10">
                          <a:effectLst/>
                        </a:rPr>
                        <a:t> </a:t>
                      </a:r>
                      <a:r>
                        <a:rPr lang="en-SG" sz="1100">
                          <a:effectLst/>
                        </a:rPr>
                        <a:t>ID</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Usability Testing/ UB001/</a:t>
                      </a:r>
                      <a:r>
                        <a:rPr lang="en-SG" sz="1100" spc="5">
                          <a:effectLst/>
                        </a:rPr>
                        <a:t> </a:t>
                      </a:r>
                      <a:r>
                        <a:rPr lang="en-SG" sz="1100" spc="-5">
                          <a:effectLst/>
                        </a:rPr>
                        <a:t>UB002/UB003/UB004/UB005</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69514655"/>
                  </a:ext>
                </a:extLst>
              </a:tr>
              <a:tr h="145687">
                <a:tc>
                  <a:txBody>
                    <a:bodyPr/>
                    <a:lstStyle/>
                    <a:p>
                      <a:pPr>
                        <a:lnSpc>
                          <a:spcPct val="107000"/>
                        </a:lnSpc>
                        <a:spcAft>
                          <a:spcPts val="800"/>
                        </a:spcAft>
                      </a:pPr>
                      <a:r>
                        <a:rPr lang="en-SG" sz="1100">
                          <a:effectLst/>
                        </a:rPr>
                        <a:t>Total</a:t>
                      </a:r>
                      <a:r>
                        <a:rPr lang="en-SG" sz="1100" spc="-10">
                          <a:effectLst/>
                        </a:rPr>
                        <a:t> </a:t>
                      </a:r>
                      <a:r>
                        <a:rPr lang="en-SG" sz="1100">
                          <a:effectLst/>
                        </a:rPr>
                        <a:t>Number</a:t>
                      </a:r>
                      <a:r>
                        <a:rPr lang="en-SG" sz="1100" spc="-10">
                          <a:effectLst/>
                        </a:rPr>
                        <a:t> </a:t>
                      </a:r>
                      <a:r>
                        <a:rPr lang="en-SG" sz="1100">
                          <a:effectLst/>
                        </a:rPr>
                        <a:t>of</a:t>
                      </a:r>
                      <a:r>
                        <a:rPr lang="en-SG" sz="1100" spc="-5">
                          <a:effectLst/>
                        </a:rPr>
                        <a:t> </a:t>
                      </a:r>
                      <a:r>
                        <a:rPr lang="en-SG" sz="1100">
                          <a:effectLst/>
                        </a:rPr>
                        <a:t>Test</a:t>
                      </a:r>
                      <a:r>
                        <a:rPr lang="en-SG" sz="1100" spc="-15">
                          <a:effectLst/>
                        </a:rPr>
                        <a:t> </a:t>
                      </a:r>
                      <a:r>
                        <a:rPr lang="en-SG" sz="1100">
                          <a:effectLst/>
                        </a:rPr>
                        <a:t>Cases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5</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248215889"/>
                  </a:ext>
                </a:extLst>
              </a:tr>
              <a:tr h="145687">
                <a:tc>
                  <a:txBody>
                    <a:bodyPr/>
                    <a:lstStyle/>
                    <a:p>
                      <a:pPr>
                        <a:lnSpc>
                          <a:spcPct val="107000"/>
                        </a:lnSpc>
                        <a:spcAft>
                          <a:spcPts val="800"/>
                        </a:spcAft>
                      </a:pPr>
                      <a:r>
                        <a:rPr lang="en-SG" sz="1100">
                          <a:effectLst/>
                        </a:rPr>
                        <a:t>No.</a:t>
                      </a:r>
                      <a:r>
                        <a:rPr lang="en-SG" sz="1100" spc="-5">
                          <a:effectLst/>
                        </a:rPr>
                        <a:t> </a:t>
                      </a:r>
                      <a:r>
                        <a:rPr lang="en-SG" sz="1100">
                          <a:effectLst/>
                        </a:rPr>
                        <a:t>of Pass: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5</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2206400176"/>
                  </a:ext>
                </a:extLst>
              </a:tr>
              <a:tr h="145687">
                <a:tc>
                  <a:txBody>
                    <a:bodyPr/>
                    <a:lstStyle/>
                    <a:p>
                      <a:pPr>
                        <a:lnSpc>
                          <a:spcPct val="107000"/>
                        </a:lnSpc>
                        <a:spcAft>
                          <a:spcPts val="800"/>
                        </a:spcAft>
                      </a:pPr>
                      <a:r>
                        <a:rPr lang="en-SG" sz="1100">
                          <a:effectLst/>
                        </a:rPr>
                        <a:t>No.</a:t>
                      </a:r>
                      <a:r>
                        <a:rPr lang="en-SG" sz="1100" spc="-15">
                          <a:effectLst/>
                        </a:rPr>
                        <a:t> </a:t>
                      </a:r>
                      <a:r>
                        <a:rPr lang="en-SG" sz="1100">
                          <a:effectLst/>
                        </a:rPr>
                        <a:t>of</a:t>
                      </a:r>
                      <a:r>
                        <a:rPr lang="en-SG" sz="1100" spc="-5">
                          <a:effectLst/>
                        </a:rPr>
                        <a:t> </a:t>
                      </a:r>
                      <a:r>
                        <a:rPr lang="en-SG" sz="1100">
                          <a:effectLst/>
                        </a:rPr>
                        <a:t>Failures: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0</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015541235"/>
                  </a:ext>
                </a:extLst>
              </a:tr>
              <a:tr h="145687">
                <a:tc>
                  <a:txBody>
                    <a:bodyPr/>
                    <a:lstStyle/>
                    <a:p>
                      <a:pPr>
                        <a:lnSpc>
                          <a:spcPct val="107000"/>
                        </a:lnSpc>
                        <a:spcAft>
                          <a:spcPts val="800"/>
                        </a:spcAft>
                      </a:pPr>
                      <a:r>
                        <a:rPr lang="en-SG" sz="1100">
                          <a:effectLst/>
                        </a:rPr>
                        <a:t>Elapsed</a:t>
                      </a:r>
                      <a:r>
                        <a:rPr lang="en-SG" sz="1100" spc="-20">
                          <a:effectLst/>
                        </a:rPr>
                        <a:t> </a:t>
                      </a:r>
                      <a:r>
                        <a:rPr lang="en-SG" sz="1100">
                          <a:effectLst/>
                        </a:rPr>
                        <a:t>Time:</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00:20:00</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508670809"/>
                  </a:ext>
                </a:extLst>
              </a:tr>
              <a:tr h="132682">
                <a:tc>
                  <a:txBody>
                    <a:bodyPr/>
                    <a:lstStyle/>
                    <a:p>
                      <a:pPr>
                        <a:lnSpc>
                          <a:spcPct val="107000"/>
                        </a:lnSpc>
                        <a:spcAft>
                          <a:spcPts val="800"/>
                        </a:spcAft>
                      </a:pPr>
                      <a:r>
                        <a:rPr lang="en-SG" sz="1100">
                          <a:effectLst/>
                        </a:rPr>
                        <a:t> </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 </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3705681805"/>
                  </a:ext>
                </a:extLst>
              </a:tr>
              <a:tr h="145687">
                <a:tc>
                  <a:txBody>
                    <a:bodyPr/>
                    <a:lstStyle/>
                    <a:p>
                      <a:pPr>
                        <a:lnSpc>
                          <a:spcPct val="107000"/>
                        </a:lnSpc>
                        <a:spcAft>
                          <a:spcPts val="800"/>
                        </a:spcAft>
                      </a:pPr>
                      <a:r>
                        <a:rPr lang="en-SG" sz="1100">
                          <a:effectLst/>
                        </a:rPr>
                        <a:t>Tested</a:t>
                      </a:r>
                      <a:r>
                        <a:rPr lang="en-SG" sz="1100" spc="-10">
                          <a:effectLst/>
                        </a:rPr>
                        <a:t> </a:t>
                      </a:r>
                      <a:r>
                        <a:rPr lang="en-SG" sz="1100">
                          <a:effectLst/>
                        </a:rPr>
                        <a:t>By:</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Agung Yuda Pratama</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992435257"/>
                  </a:ext>
                </a:extLst>
              </a:tr>
              <a:tr h="145687">
                <a:tc>
                  <a:txBody>
                    <a:bodyPr/>
                    <a:lstStyle/>
                    <a:p>
                      <a:pPr>
                        <a:lnSpc>
                          <a:spcPct val="107000"/>
                        </a:lnSpc>
                        <a:spcAft>
                          <a:spcPts val="800"/>
                        </a:spcAft>
                      </a:pPr>
                      <a:r>
                        <a:rPr lang="en-SG" sz="1100">
                          <a:effectLst/>
                        </a:rPr>
                        <a:t>Tested</a:t>
                      </a:r>
                      <a:r>
                        <a:rPr lang="en-SG" sz="1100" spc="-10">
                          <a:effectLst/>
                        </a:rPr>
                        <a:t> </a:t>
                      </a:r>
                      <a:r>
                        <a:rPr lang="en-SG" sz="1100">
                          <a:effectLst/>
                        </a:rPr>
                        <a:t>Date:</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29</a:t>
                      </a:r>
                      <a:r>
                        <a:rPr lang="en-SG" sz="1100">
                          <a:effectLst/>
                        </a:rPr>
                        <a:t>/</a:t>
                      </a:r>
                      <a:r>
                        <a:rPr lang="id-ID" sz="1100">
                          <a:effectLst/>
                        </a:rPr>
                        <a:t>04</a:t>
                      </a:r>
                      <a:r>
                        <a:rPr lang="en-SG" sz="1100">
                          <a:effectLst/>
                        </a:rPr>
                        <a:t>/202</a:t>
                      </a:r>
                      <a:r>
                        <a:rPr lang="id-ID" sz="1100">
                          <a:effectLst/>
                        </a:rPr>
                        <a:t>3</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418557859"/>
                  </a:ext>
                </a:extLst>
              </a:tr>
              <a:tr h="145687">
                <a:tc>
                  <a:txBody>
                    <a:bodyPr/>
                    <a:lstStyle/>
                    <a:p>
                      <a:pPr>
                        <a:lnSpc>
                          <a:spcPct val="107000"/>
                        </a:lnSpc>
                        <a:spcAft>
                          <a:spcPts val="800"/>
                        </a:spcAft>
                      </a:pPr>
                      <a:r>
                        <a:rPr lang="en-SG" sz="1100">
                          <a:effectLst/>
                        </a:rPr>
                        <a:t>Testing</a:t>
                      </a:r>
                      <a:r>
                        <a:rPr lang="en-SG" sz="1100" spc="-20">
                          <a:effectLst/>
                        </a:rPr>
                        <a:t> </a:t>
                      </a:r>
                      <a:r>
                        <a:rPr lang="en-SG" sz="1100">
                          <a:effectLst/>
                        </a:rPr>
                        <a:t>Name/</a:t>
                      </a:r>
                      <a:r>
                        <a:rPr lang="en-SG" sz="1100" spc="-5">
                          <a:effectLst/>
                        </a:rPr>
                        <a:t> </a:t>
                      </a:r>
                      <a:r>
                        <a:rPr lang="en-SG" sz="1100">
                          <a:effectLst/>
                        </a:rPr>
                        <a:t>Test</a:t>
                      </a:r>
                      <a:r>
                        <a:rPr lang="en-SG" sz="1100" spc="-10">
                          <a:effectLst/>
                        </a:rPr>
                        <a:t> </a:t>
                      </a:r>
                      <a:r>
                        <a:rPr lang="en-SG" sz="1100">
                          <a:effectLst/>
                        </a:rPr>
                        <a:t>Scenario</a:t>
                      </a:r>
                      <a:r>
                        <a:rPr lang="en-SG" sz="1100" spc="-10">
                          <a:effectLst/>
                        </a:rPr>
                        <a:t> </a:t>
                      </a:r>
                      <a:r>
                        <a:rPr lang="en-SG" sz="1100">
                          <a:effectLst/>
                        </a:rPr>
                        <a:t>ID</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Security</a:t>
                      </a:r>
                      <a:r>
                        <a:rPr lang="en-SG" sz="1100" spc="-20">
                          <a:effectLst/>
                        </a:rPr>
                        <a:t> </a:t>
                      </a:r>
                      <a:r>
                        <a:rPr lang="en-SG" sz="1100">
                          <a:effectLst/>
                        </a:rPr>
                        <a:t>Testing/</a:t>
                      </a:r>
                      <a:r>
                        <a:rPr lang="en-SG" sz="1100" spc="-10">
                          <a:effectLst/>
                        </a:rPr>
                        <a:t> </a:t>
                      </a:r>
                      <a:r>
                        <a:rPr lang="en-SG" sz="1100">
                          <a:effectLst/>
                        </a:rPr>
                        <a:t>SE001/</a:t>
                      </a:r>
                      <a:r>
                        <a:rPr lang="en-SG" sz="1100" spc="-10">
                          <a:effectLst/>
                        </a:rPr>
                        <a:t> </a:t>
                      </a:r>
                      <a:r>
                        <a:rPr lang="en-SG" sz="1100">
                          <a:effectLst/>
                        </a:rPr>
                        <a:t>SE002/</a:t>
                      </a:r>
                      <a:r>
                        <a:rPr lang="en-SG" sz="1100" spc="-10">
                          <a:effectLst/>
                        </a:rPr>
                        <a:t> </a:t>
                      </a:r>
                      <a:r>
                        <a:rPr lang="en-SG" sz="1100">
                          <a:effectLst/>
                        </a:rPr>
                        <a:t>SE003</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254795829"/>
                  </a:ext>
                </a:extLst>
              </a:tr>
              <a:tr h="145687">
                <a:tc>
                  <a:txBody>
                    <a:bodyPr/>
                    <a:lstStyle/>
                    <a:p>
                      <a:pPr>
                        <a:lnSpc>
                          <a:spcPct val="107000"/>
                        </a:lnSpc>
                        <a:spcAft>
                          <a:spcPts val="800"/>
                        </a:spcAft>
                      </a:pPr>
                      <a:r>
                        <a:rPr lang="en-SG" sz="1100">
                          <a:effectLst/>
                        </a:rPr>
                        <a:t>Total</a:t>
                      </a:r>
                      <a:r>
                        <a:rPr lang="en-SG" sz="1100" spc="-10">
                          <a:effectLst/>
                        </a:rPr>
                        <a:t> </a:t>
                      </a:r>
                      <a:r>
                        <a:rPr lang="en-SG" sz="1100">
                          <a:effectLst/>
                        </a:rPr>
                        <a:t>Number</a:t>
                      </a:r>
                      <a:r>
                        <a:rPr lang="en-SG" sz="1100" spc="-10">
                          <a:effectLst/>
                        </a:rPr>
                        <a:t> </a:t>
                      </a:r>
                      <a:r>
                        <a:rPr lang="en-SG" sz="1100">
                          <a:effectLst/>
                        </a:rPr>
                        <a:t>of</a:t>
                      </a:r>
                      <a:r>
                        <a:rPr lang="en-SG" sz="1100" spc="-5">
                          <a:effectLst/>
                        </a:rPr>
                        <a:t> </a:t>
                      </a:r>
                      <a:r>
                        <a:rPr lang="en-SG" sz="1100">
                          <a:effectLst/>
                        </a:rPr>
                        <a:t>Test</a:t>
                      </a:r>
                      <a:r>
                        <a:rPr lang="en-SG" sz="1100" spc="-15">
                          <a:effectLst/>
                        </a:rPr>
                        <a:t> </a:t>
                      </a:r>
                      <a:r>
                        <a:rPr lang="en-SG" sz="1100">
                          <a:effectLst/>
                        </a:rPr>
                        <a:t>Cases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5</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2632898537"/>
                  </a:ext>
                </a:extLst>
              </a:tr>
              <a:tr h="145687">
                <a:tc>
                  <a:txBody>
                    <a:bodyPr/>
                    <a:lstStyle/>
                    <a:p>
                      <a:pPr>
                        <a:lnSpc>
                          <a:spcPct val="107000"/>
                        </a:lnSpc>
                        <a:spcAft>
                          <a:spcPts val="800"/>
                        </a:spcAft>
                      </a:pPr>
                      <a:r>
                        <a:rPr lang="en-SG" sz="1100">
                          <a:effectLst/>
                        </a:rPr>
                        <a:t>No.</a:t>
                      </a:r>
                      <a:r>
                        <a:rPr lang="en-SG" sz="1100" spc="-5">
                          <a:effectLst/>
                        </a:rPr>
                        <a:t> </a:t>
                      </a:r>
                      <a:r>
                        <a:rPr lang="en-SG" sz="1100">
                          <a:effectLst/>
                        </a:rPr>
                        <a:t>of Pass: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5</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290617466"/>
                  </a:ext>
                </a:extLst>
              </a:tr>
              <a:tr h="145687">
                <a:tc>
                  <a:txBody>
                    <a:bodyPr/>
                    <a:lstStyle/>
                    <a:p>
                      <a:pPr>
                        <a:lnSpc>
                          <a:spcPct val="107000"/>
                        </a:lnSpc>
                        <a:spcAft>
                          <a:spcPts val="800"/>
                        </a:spcAft>
                      </a:pPr>
                      <a:r>
                        <a:rPr lang="en-SG" sz="1100">
                          <a:effectLst/>
                        </a:rPr>
                        <a:t>No.</a:t>
                      </a:r>
                      <a:r>
                        <a:rPr lang="en-SG" sz="1100" spc="-15">
                          <a:effectLst/>
                        </a:rPr>
                        <a:t> </a:t>
                      </a:r>
                      <a:r>
                        <a:rPr lang="en-SG" sz="1100">
                          <a:effectLst/>
                        </a:rPr>
                        <a:t>of</a:t>
                      </a:r>
                      <a:r>
                        <a:rPr lang="en-SG" sz="1100" spc="-5">
                          <a:effectLst/>
                        </a:rPr>
                        <a:t> </a:t>
                      </a:r>
                      <a:r>
                        <a:rPr lang="en-SG" sz="1100">
                          <a:effectLst/>
                        </a:rPr>
                        <a:t>Failures: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0</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866148847"/>
                  </a:ext>
                </a:extLst>
              </a:tr>
              <a:tr h="145687">
                <a:tc>
                  <a:txBody>
                    <a:bodyPr/>
                    <a:lstStyle/>
                    <a:p>
                      <a:pPr>
                        <a:lnSpc>
                          <a:spcPct val="107000"/>
                        </a:lnSpc>
                        <a:spcAft>
                          <a:spcPts val="800"/>
                        </a:spcAft>
                      </a:pPr>
                      <a:r>
                        <a:rPr lang="en-SG" sz="1100">
                          <a:effectLst/>
                        </a:rPr>
                        <a:t>Elapsed</a:t>
                      </a:r>
                      <a:r>
                        <a:rPr lang="en-SG" sz="1100" spc="-20">
                          <a:effectLst/>
                        </a:rPr>
                        <a:t> </a:t>
                      </a:r>
                      <a:r>
                        <a:rPr lang="en-SG" sz="1100">
                          <a:effectLst/>
                        </a:rPr>
                        <a:t>Time:</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00:20:00</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88029588"/>
                  </a:ext>
                </a:extLst>
              </a:tr>
              <a:tr h="132682">
                <a:tc>
                  <a:txBody>
                    <a:bodyPr/>
                    <a:lstStyle/>
                    <a:p>
                      <a:pPr>
                        <a:lnSpc>
                          <a:spcPct val="107000"/>
                        </a:lnSpc>
                        <a:spcAft>
                          <a:spcPts val="800"/>
                        </a:spcAft>
                      </a:pPr>
                      <a:r>
                        <a:rPr lang="en-SG" sz="1100">
                          <a:effectLst/>
                        </a:rPr>
                        <a:t> </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 </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4154604038"/>
                  </a:ext>
                </a:extLst>
              </a:tr>
              <a:tr h="145687">
                <a:tc>
                  <a:txBody>
                    <a:bodyPr/>
                    <a:lstStyle/>
                    <a:p>
                      <a:pPr>
                        <a:lnSpc>
                          <a:spcPct val="107000"/>
                        </a:lnSpc>
                        <a:spcAft>
                          <a:spcPts val="800"/>
                        </a:spcAft>
                      </a:pPr>
                      <a:r>
                        <a:rPr lang="en-SG" sz="1100">
                          <a:effectLst/>
                        </a:rPr>
                        <a:t>Tested</a:t>
                      </a:r>
                      <a:r>
                        <a:rPr lang="en-SG" sz="1100" spc="-10">
                          <a:effectLst/>
                        </a:rPr>
                        <a:t> </a:t>
                      </a:r>
                      <a:r>
                        <a:rPr lang="en-SG" sz="1100">
                          <a:effectLst/>
                        </a:rPr>
                        <a:t>By:</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Agung Yuda Pratama</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2212722464"/>
                  </a:ext>
                </a:extLst>
              </a:tr>
              <a:tr h="145687">
                <a:tc>
                  <a:txBody>
                    <a:bodyPr/>
                    <a:lstStyle/>
                    <a:p>
                      <a:pPr>
                        <a:lnSpc>
                          <a:spcPct val="107000"/>
                        </a:lnSpc>
                        <a:spcAft>
                          <a:spcPts val="800"/>
                        </a:spcAft>
                      </a:pPr>
                      <a:r>
                        <a:rPr lang="en-SG" sz="1100">
                          <a:effectLst/>
                        </a:rPr>
                        <a:t>Tested</a:t>
                      </a:r>
                      <a:r>
                        <a:rPr lang="en-SG" sz="1100" spc="-10">
                          <a:effectLst/>
                        </a:rPr>
                        <a:t> </a:t>
                      </a:r>
                      <a:r>
                        <a:rPr lang="en-SG" sz="1100">
                          <a:effectLst/>
                        </a:rPr>
                        <a:t>Date:</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29</a:t>
                      </a:r>
                      <a:r>
                        <a:rPr lang="en-SG" sz="1100">
                          <a:effectLst/>
                        </a:rPr>
                        <a:t>/</a:t>
                      </a:r>
                      <a:r>
                        <a:rPr lang="id-ID" sz="1100">
                          <a:effectLst/>
                        </a:rPr>
                        <a:t>04</a:t>
                      </a:r>
                      <a:r>
                        <a:rPr lang="en-SG" sz="1100">
                          <a:effectLst/>
                        </a:rPr>
                        <a:t>/202</a:t>
                      </a:r>
                      <a:r>
                        <a:rPr lang="id-ID" sz="1100">
                          <a:effectLst/>
                        </a:rPr>
                        <a:t>3</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3581234082"/>
                  </a:ext>
                </a:extLst>
              </a:tr>
              <a:tr h="145687">
                <a:tc>
                  <a:txBody>
                    <a:bodyPr/>
                    <a:lstStyle/>
                    <a:p>
                      <a:pPr>
                        <a:lnSpc>
                          <a:spcPct val="107000"/>
                        </a:lnSpc>
                        <a:spcAft>
                          <a:spcPts val="800"/>
                        </a:spcAft>
                      </a:pPr>
                      <a:r>
                        <a:rPr lang="en-SG" sz="1100">
                          <a:effectLst/>
                        </a:rPr>
                        <a:t>Testing</a:t>
                      </a:r>
                      <a:r>
                        <a:rPr lang="en-SG" sz="1100" spc="-20">
                          <a:effectLst/>
                        </a:rPr>
                        <a:t> </a:t>
                      </a:r>
                      <a:r>
                        <a:rPr lang="en-SG" sz="1100">
                          <a:effectLst/>
                        </a:rPr>
                        <a:t>Name/</a:t>
                      </a:r>
                      <a:r>
                        <a:rPr lang="en-SG" sz="1100" spc="-5">
                          <a:effectLst/>
                        </a:rPr>
                        <a:t> </a:t>
                      </a:r>
                      <a:r>
                        <a:rPr lang="en-SG" sz="1100">
                          <a:effectLst/>
                        </a:rPr>
                        <a:t>Test</a:t>
                      </a:r>
                      <a:r>
                        <a:rPr lang="en-SG" sz="1100" spc="-10">
                          <a:effectLst/>
                        </a:rPr>
                        <a:t> </a:t>
                      </a:r>
                      <a:r>
                        <a:rPr lang="en-SG" sz="1100">
                          <a:effectLst/>
                        </a:rPr>
                        <a:t>Scenario</a:t>
                      </a:r>
                      <a:r>
                        <a:rPr lang="en-SG" sz="1100" spc="-10">
                          <a:effectLst/>
                        </a:rPr>
                        <a:t> </a:t>
                      </a:r>
                      <a:r>
                        <a:rPr lang="en-SG" sz="1100">
                          <a:effectLst/>
                        </a:rPr>
                        <a:t>ID</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Portability</a:t>
                      </a:r>
                      <a:r>
                        <a:rPr lang="en-SG" sz="1100" spc="-20">
                          <a:effectLst/>
                        </a:rPr>
                        <a:t> </a:t>
                      </a:r>
                      <a:r>
                        <a:rPr lang="en-SG" sz="1100">
                          <a:effectLst/>
                        </a:rPr>
                        <a:t>Testing/</a:t>
                      </a:r>
                      <a:r>
                        <a:rPr lang="en-SG" sz="1100" spc="-20">
                          <a:effectLst/>
                        </a:rPr>
                        <a:t> </a:t>
                      </a:r>
                      <a:r>
                        <a:rPr lang="en-SG" sz="1100">
                          <a:effectLst/>
                        </a:rPr>
                        <a:t>PB001</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3883016361"/>
                  </a:ext>
                </a:extLst>
              </a:tr>
              <a:tr h="145687">
                <a:tc>
                  <a:txBody>
                    <a:bodyPr/>
                    <a:lstStyle/>
                    <a:p>
                      <a:pPr>
                        <a:lnSpc>
                          <a:spcPct val="107000"/>
                        </a:lnSpc>
                        <a:spcAft>
                          <a:spcPts val="800"/>
                        </a:spcAft>
                      </a:pPr>
                      <a:r>
                        <a:rPr lang="en-SG" sz="1100">
                          <a:effectLst/>
                        </a:rPr>
                        <a:t>Total</a:t>
                      </a:r>
                      <a:r>
                        <a:rPr lang="en-SG" sz="1100" spc="-10">
                          <a:effectLst/>
                        </a:rPr>
                        <a:t> </a:t>
                      </a:r>
                      <a:r>
                        <a:rPr lang="en-SG" sz="1100">
                          <a:effectLst/>
                        </a:rPr>
                        <a:t>Number</a:t>
                      </a:r>
                      <a:r>
                        <a:rPr lang="en-SG" sz="1100" spc="-10">
                          <a:effectLst/>
                        </a:rPr>
                        <a:t> </a:t>
                      </a:r>
                      <a:r>
                        <a:rPr lang="en-SG" sz="1100">
                          <a:effectLst/>
                        </a:rPr>
                        <a:t>of</a:t>
                      </a:r>
                      <a:r>
                        <a:rPr lang="en-SG" sz="1100" spc="-5">
                          <a:effectLst/>
                        </a:rPr>
                        <a:t> </a:t>
                      </a:r>
                      <a:r>
                        <a:rPr lang="en-SG" sz="1100">
                          <a:effectLst/>
                        </a:rPr>
                        <a:t>Test</a:t>
                      </a:r>
                      <a:r>
                        <a:rPr lang="en-SG" sz="1100" spc="-15">
                          <a:effectLst/>
                        </a:rPr>
                        <a:t> </a:t>
                      </a:r>
                      <a:r>
                        <a:rPr lang="en-SG" sz="1100">
                          <a:effectLst/>
                        </a:rPr>
                        <a:t>Cases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3</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667545021"/>
                  </a:ext>
                </a:extLst>
              </a:tr>
              <a:tr h="145687">
                <a:tc>
                  <a:txBody>
                    <a:bodyPr/>
                    <a:lstStyle/>
                    <a:p>
                      <a:pPr>
                        <a:lnSpc>
                          <a:spcPct val="107000"/>
                        </a:lnSpc>
                        <a:spcAft>
                          <a:spcPts val="800"/>
                        </a:spcAft>
                      </a:pPr>
                      <a:r>
                        <a:rPr lang="en-SG" sz="1100">
                          <a:effectLst/>
                        </a:rPr>
                        <a:t>No.</a:t>
                      </a:r>
                      <a:r>
                        <a:rPr lang="en-SG" sz="1100" spc="-5">
                          <a:effectLst/>
                        </a:rPr>
                        <a:t> </a:t>
                      </a:r>
                      <a:r>
                        <a:rPr lang="en-SG" sz="1100">
                          <a:effectLst/>
                        </a:rPr>
                        <a:t>of Pass: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3</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329027886"/>
                  </a:ext>
                </a:extLst>
              </a:tr>
              <a:tr h="145687">
                <a:tc>
                  <a:txBody>
                    <a:bodyPr/>
                    <a:lstStyle/>
                    <a:p>
                      <a:pPr>
                        <a:lnSpc>
                          <a:spcPct val="107000"/>
                        </a:lnSpc>
                        <a:spcAft>
                          <a:spcPts val="800"/>
                        </a:spcAft>
                      </a:pPr>
                      <a:r>
                        <a:rPr lang="en-SG" sz="1100">
                          <a:effectLst/>
                        </a:rPr>
                        <a:t>No.</a:t>
                      </a:r>
                      <a:r>
                        <a:rPr lang="en-SG" sz="1100" spc="-15">
                          <a:effectLst/>
                        </a:rPr>
                        <a:t> </a:t>
                      </a:r>
                      <a:r>
                        <a:rPr lang="en-SG" sz="1100">
                          <a:effectLst/>
                        </a:rPr>
                        <a:t>of</a:t>
                      </a:r>
                      <a:r>
                        <a:rPr lang="en-SG" sz="1100" spc="-5">
                          <a:effectLst/>
                        </a:rPr>
                        <a:t> </a:t>
                      </a:r>
                      <a:r>
                        <a:rPr lang="en-SG" sz="1100">
                          <a:effectLst/>
                        </a:rPr>
                        <a:t>Failures: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0</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3656284803"/>
                  </a:ext>
                </a:extLst>
              </a:tr>
              <a:tr h="145687">
                <a:tc>
                  <a:txBody>
                    <a:bodyPr/>
                    <a:lstStyle/>
                    <a:p>
                      <a:pPr>
                        <a:lnSpc>
                          <a:spcPct val="107000"/>
                        </a:lnSpc>
                        <a:spcAft>
                          <a:spcPts val="800"/>
                        </a:spcAft>
                      </a:pPr>
                      <a:r>
                        <a:rPr lang="en-SG" sz="1100">
                          <a:effectLst/>
                        </a:rPr>
                        <a:t>Elapsed</a:t>
                      </a:r>
                      <a:r>
                        <a:rPr lang="en-SG" sz="1100" spc="-20">
                          <a:effectLst/>
                        </a:rPr>
                        <a:t> </a:t>
                      </a:r>
                      <a:r>
                        <a:rPr lang="en-SG" sz="1100">
                          <a:effectLst/>
                        </a:rPr>
                        <a:t>Time:</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00:30:00</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2830246058"/>
                  </a:ext>
                </a:extLst>
              </a:tr>
              <a:tr h="145687">
                <a:tc gridSpan="2">
                  <a:txBody>
                    <a:bodyPr/>
                    <a:lstStyle/>
                    <a:p>
                      <a:pPr algn="ctr">
                        <a:lnSpc>
                          <a:spcPct val="107000"/>
                        </a:lnSpc>
                        <a:spcAft>
                          <a:spcPts val="800"/>
                        </a:spcAft>
                      </a:pPr>
                      <a:r>
                        <a:rPr lang="en-SG" sz="1100">
                          <a:effectLst/>
                        </a:rPr>
                        <a:t>SUMMARY</a:t>
                      </a:r>
                      <a:r>
                        <a:rPr lang="en-SG" sz="1100" spc="-20">
                          <a:effectLst/>
                        </a:rPr>
                        <a:t> </a:t>
                      </a:r>
                      <a:r>
                        <a:rPr lang="en-SG" sz="1100">
                          <a:effectLst/>
                        </a:rPr>
                        <a:t>LOG</a:t>
                      </a:r>
                      <a:r>
                        <a:rPr lang="en-SG" sz="1100" spc="-5">
                          <a:effectLst/>
                        </a:rPr>
                        <a:t> </a:t>
                      </a:r>
                      <a:r>
                        <a:rPr lang="en-SG" sz="1100">
                          <a:effectLst/>
                        </a:rPr>
                        <a:t>STATUS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hMerge="1">
                  <a:txBody>
                    <a:bodyPr/>
                    <a:lstStyle/>
                    <a:p>
                      <a:endParaRPr lang="id-ID"/>
                    </a:p>
                  </a:txBody>
                  <a:tcPr/>
                </a:tc>
                <a:extLst>
                  <a:ext uri="{0D108BD9-81ED-4DB2-BD59-A6C34878D82A}">
                    <a16:rowId xmlns:a16="http://schemas.microsoft.com/office/drawing/2014/main" val="2776781848"/>
                  </a:ext>
                </a:extLst>
              </a:tr>
              <a:tr h="145687">
                <a:tc>
                  <a:txBody>
                    <a:bodyPr/>
                    <a:lstStyle/>
                    <a:p>
                      <a:pPr>
                        <a:lnSpc>
                          <a:spcPct val="107000"/>
                        </a:lnSpc>
                        <a:spcAft>
                          <a:spcPts val="800"/>
                        </a:spcAft>
                      </a:pPr>
                      <a:r>
                        <a:rPr lang="en-SG" sz="1100">
                          <a:effectLst/>
                        </a:rPr>
                        <a:t>Total</a:t>
                      </a:r>
                      <a:r>
                        <a:rPr lang="en-SG" sz="1100" spc="-10">
                          <a:effectLst/>
                        </a:rPr>
                        <a:t> </a:t>
                      </a:r>
                      <a:r>
                        <a:rPr lang="en-SG" sz="1100">
                          <a:effectLst/>
                        </a:rPr>
                        <a:t>Number</a:t>
                      </a:r>
                      <a:r>
                        <a:rPr lang="en-SG" sz="1100" spc="-10">
                          <a:effectLst/>
                        </a:rPr>
                        <a:t> </a:t>
                      </a:r>
                      <a:r>
                        <a:rPr lang="en-SG" sz="1100">
                          <a:effectLst/>
                        </a:rPr>
                        <a:t>of</a:t>
                      </a:r>
                      <a:r>
                        <a:rPr lang="en-SG" sz="1100" spc="-5">
                          <a:effectLst/>
                        </a:rPr>
                        <a:t> </a:t>
                      </a:r>
                      <a:r>
                        <a:rPr lang="en-SG" sz="1100">
                          <a:effectLst/>
                        </a:rPr>
                        <a:t>Test</a:t>
                      </a:r>
                      <a:r>
                        <a:rPr lang="en-SG" sz="1100" spc="-15">
                          <a:effectLst/>
                        </a:rPr>
                        <a:t> </a:t>
                      </a:r>
                      <a:r>
                        <a:rPr lang="en-SG" sz="1100">
                          <a:effectLst/>
                        </a:rPr>
                        <a:t>Cases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45</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716547000"/>
                  </a:ext>
                </a:extLst>
              </a:tr>
              <a:tr h="145687">
                <a:tc>
                  <a:txBody>
                    <a:bodyPr/>
                    <a:lstStyle/>
                    <a:p>
                      <a:pPr>
                        <a:lnSpc>
                          <a:spcPct val="107000"/>
                        </a:lnSpc>
                        <a:spcAft>
                          <a:spcPts val="800"/>
                        </a:spcAft>
                      </a:pPr>
                      <a:r>
                        <a:rPr lang="en-SG" sz="1100">
                          <a:effectLst/>
                        </a:rPr>
                        <a:t>Total</a:t>
                      </a:r>
                      <a:r>
                        <a:rPr lang="en-SG" sz="1100" spc="-5">
                          <a:effectLst/>
                        </a:rPr>
                        <a:t> </a:t>
                      </a:r>
                      <a:r>
                        <a:rPr lang="en-SG" sz="1100">
                          <a:effectLst/>
                        </a:rPr>
                        <a:t>Number</a:t>
                      </a:r>
                      <a:r>
                        <a:rPr lang="en-SG" sz="1100" spc="-10">
                          <a:effectLst/>
                        </a:rPr>
                        <a:t> </a:t>
                      </a:r>
                      <a:r>
                        <a:rPr lang="en-SG" sz="1100">
                          <a:effectLst/>
                        </a:rPr>
                        <a:t>of</a:t>
                      </a:r>
                      <a:r>
                        <a:rPr lang="en-SG" sz="1100" spc="-5">
                          <a:effectLst/>
                        </a:rPr>
                        <a:t> </a:t>
                      </a:r>
                      <a:r>
                        <a:rPr lang="en-SG" sz="1100">
                          <a:effectLst/>
                        </a:rPr>
                        <a:t>Pass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4</a:t>
                      </a:r>
                      <a:r>
                        <a:rPr lang="id-ID" sz="1100">
                          <a:effectLst/>
                        </a:rPr>
                        <a:t>3</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1063476080"/>
                  </a:ext>
                </a:extLst>
              </a:tr>
              <a:tr h="145687">
                <a:tc>
                  <a:txBody>
                    <a:bodyPr/>
                    <a:lstStyle/>
                    <a:p>
                      <a:pPr>
                        <a:lnSpc>
                          <a:spcPct val="107000"/>
                        </a:lnSpc>
                        <a:spcAft>
                          <a:spcPts val="800"/>
                        </a:spcAft>
                      </a:pPr>
                      <a:r>
                        <a:rPr lang="en-SG" sz="1100">
                          <a:effectLst/>
                        </a:rPr>
                        <a:t>Total</a:t>
                      </a:r>
                      <a:r>
                        <a:rPr lang="en-SG" sz="1100" spc="-15">
                          <a:effectLst/>
                        </a:rPr>
                        <a:t> </a:t>
                      </a:r>
                      <a:r>
                        <a:rPr lang="en-SG" sz="1100">
                          <a:effectLst/>
                        </a:rPr>
                        <a:t>Number</a:t>
                      </a:r>
                      <a:r>
                        <a:rPr lang="en-SG" sz="1100" spc="-15">
                          <a:effectLst/>
                        </a:rPr>
                        <a:t> </a:t>
                      </a:r>
                      <a:r>
                        <a:rPr lang="en-SG" sz="1100">
                          <a:effectLst/>
                        </a:rPr>
                        <a:t>of</a:t>
                      </a:r>
                      <a:r>
                        <a:rPr lang="en-SG" sz="1100" spc="-10">
                          <a:effectLst/>
                        </a:rPr>
                        <a:t> </a:t>
                      </a:r>
                      <a:r>
                        <a:rPr lang="en-SG" sz="1100">
                          <a:effectLst/>
                        </a:rPr>
                        <a:t>Failures</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id-ID" sz="1100">
                          <a:effectLst/>
                        </a:rPr>
                        <a:t>2</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3806616046"/>
                  </a:ext>
                </a:extLst>
              </a:tr>
              <a:tr h="145687">
                <a:tc>
                  <a:txBody>
                    <a:bodyPr/>
                    <a:lstStyle/>
                    <a:p>
                      <a:pPr>
                        <a:lnSpc>
                          <a:spcPct val="107000"/>
                        </a:lnSpc>
                        <a:spcAft>
                          <a:spcPts val="800"/>
                        </a:spcAft>
                      </a:pPr>
                      <a:r>
                        <a:rPr lang="en-SG" sz="1100">
                          <a:effectLst/>
                        </a:rPr>
                        <a:t>Pass %</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a:effectLst/>
                        </a:rPr>
                        <a:t>9</a:t>
                      </a:r>
                      <a:r>
                        <a:rPr lang="id-ID" sz="1100">
                          <a:effectLst/>
                        </a:rPr>
                        <a:t>5</a:t>
                      </a:r>
                      <a:r>
                        <a:rPr lang="en-SG" sz="1100">
                          <a:effectLst/>
                        </a:rPr>
                        <a:t>%</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2143300641"/>
                  </a:ext>
                </a:extLst>
              </a:tr>
              <a:tr h="145687">
                <a:tc>
                  <a:txBody>
                    <a:bodyPr/>
                    <a:lstStyle/>
                    <a:p>
                      <a:pPr>
                        <a:lnSpc>
                          <a:spcPct val="107000"/>
                        </a:lnSpc>
                        <a:spcAft>
                          <a:spcPts val="800"/>
                        </a:spcAft>
                      </a:pPr>
                      <a:r>
                        <a:rPr lang="en-SG" sz="1100">
                          <a:effectLst/>
                        </a:rPr>
                        <a:t>Total</a:t>
                      </a:r>
                      <a:r>
                        <a:rPr lang="en-SG" sz="1100" spc="-10">
                          <a:effectLst/>
                        </a:rPr>
                        <a:t> </a:t>
                      </a:r>
                      <a:r>
                        <a:rPr lang="en-SG" sz="1100">
                          <a:effectLst/>
                        </a:rPr>
                        <a:t>Elapsed</a:t>
                      </a:r>
                      <a:r>
                        <a:rPr lang="en-SG" sz="1100" spc="-5">
                          <a:effectLst/>
                        </a:rPr>
                        <a:t> </a:t>
                      </a:r>
                      <a:r>
                        <a:rPr lang="en-SG" sz="1100">
                          <a:effectLst/>
                        </a:rPr>
                        <a:t>Time</a:t>
                      </a:r>
                      <a:endParaRPr lang="id-ID" sz="110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tc>
                  <a:txBody>
                    <a:bodyPr/>
                    <a:lstStyle/>
                    <a:p>
                      <a:pPr>
                        <a:lnSpc>
                          <a:spcPct val="107000"/>
                        </a:lnSpc>
                        <a:spcAft>
                          <a:spcPts val="800"/>
                        </a:spcAft>
                      </a:pPr>
                      <a:r>
                        <a:rPr lang="en-SG" sz="1100" dirty="0">
                          <a:effectLst/>
                        </a:rPr>
                        <a:t>03:00:00</a:t>
                      </a:r>
                      <a:endParaRPr lang="id-ID" sz="1100" dirty="0">
                        <a:effectLst/>
                        <a:latin typeface="Calibri" panose="020F0502020204030204" pitchFamily="34" charset="0"/>
                        <a:ea typeface="SimSun" panose="02010600030101010101" pitchFamily="2" charset="-122"/>
                        <a:cs typeface="Arial" panose="020B0604020202020204" pitchFamily="34" charset="0"/>
                      </a:endParaRPr>
                    </a:p>
                  </a:txBody>
                  <a:tcPr marL="53409" marR="53409" marT="0" marB="0"/>
                </a:tc>
                <a:extLst>
                  <a:ext uri="{0D108BD9-81ED-4DB2-BD59-A6C34878D82A}">
                    <a16:rowId xmlns:a16="http://schemas.microsoft.com/office/drawing/2014/main" val="564747503"/>
                  </a:ext>
                </a:extLst>
              </a:tr>
            </a:tbl>
          </a:graphicData>
        </a:graphic>
      </p:graphicFrame>
    </p:spTree>
    <p:extLst>
      <p:ext uri="{BB962C8B-B14F-4D97-AF65-F5344CB8AC3E}">
        <p14:creationId xmlns:p14="http://schemas.microsoft.com/office/powerpoint/2010/main" val="2417201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D0FCF6B-492A-4895-9ED0-D97564D7FA4E}"/>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11.Modification of fail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0" y="1052736"/>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Rectangle 1"/>
          <p:cNvSpPr>
            <a:spLocks noChangeArrowheads="1"/>
          </p:cNvSpPr>
          <p:nvPr/>
        </p:nvSpPr>
        <p:spPr bwMode="auto">
          <a:xfrm>
            <a:off x="0" y="1103310"/>
            <a:ext cx="40523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Arial" panose="020B0604020202020204" pitchFamily="34" charset="0"/>
              </a:rPr>
              <a:t>Modification to source code for unit testing failed cases</a:t>
            </a:r>
            <a:endParaRPr kumimoji="0" lang="en-US" altLang="zh-CN"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E400BAF-BB62-88D9-9575-7638C057CA04}"/>
              </a:ext>
            </a:extLst>
          </p:cNvPr>
          <p:cNvPicPr>
            <a:picLocks noChangeAspect="1"/>
          </p:cNvPicPr>
          <p:nvPr/>
        </p:nvPicPr>
        <p:blipFill>
          <a:blip r:embed="rId2"/>
          <a:stretch>
            <a:fillRect/>
          </a:stretch>
        </p:blipFill>
        <p:spPr>
          <a:xfrm>
            <a:off x="3202594" y="4873777"/>
            <a:ext cx="5287010" cy="1495425"/>
          </a:xfrm>
          <a:prstGeom prst="rect">
            <a:avLst/>
          </a:prstGeom>
        </p:spPr>
      </p:pic>
      <p:sp>
        <p:nvSpPr>
          <p:cNvPr id="9" name="TextBox 8">
            <a:extLst>
              <a:ext uri="{FF2B5EF4-FFF2-40B4-BE49-F238E27FC236}">
                <a16:creationId xmlns:a16="http://schemas.microsoft.com/office/drawing/2014/main" id="{71A2354D-62CA-F916-A3C8-67D289B01C2F}"/>
              </a:ext>
            </a:extLst>
          </p:cNvPr>
          <p:cNvSpPr txBox="1"/>
          <p:nvPr/>
        </p:nvSpPr>
        <p:spPr>
          <a:xfrm>
            <a:off x="14158" y="1502221"/>
            <a:ext cx="4592782" cy="373757"/>
          </a:xfrm>
          <a:prstGeom prst="rect">
            <a:avLst/>
          </a:prstGeom>
          <a:noFill/>
        </p:spPr>
        <p:txBody>
          <a:bodyPr wrap="square">
            <a:spAutoFit/>
          </a:bodyPr>
          <a:lstStyle/>
          <a:p>
            <a:pPr>
              <a:lnSpc>
                <a:spcPct val="107000"/>
              </a:lnSpc>
              <a:spcAft>
                <a:spcPts val="800"/>
              </a:spcAft>
            </a:pPr>
            <a:r>
              <a:rPr lang="en-SG" sz="1800">
                <a:solidFill>
                  <a:srgbClr val="000000"/>
                </a:solidFill>
                <a:effectLst/>
                <a:latin typeface="Arial" panose="020B0604020202020204" pitchFamily="34" charset="0"/>
                <a:ea typeface="SimSun" panose="02010600030101010101" pitchFamily="2" charset="-122"/>
                <a:cs typeface="Arial" panose="020B0604020202020204" pitchFamily="34" charset="0"/>
              </a:rPr>
              <a:t>Before modification</a:t>
            </a:r>
            <a:endParaRPr lang="en-ID" sz="1400" dirty="0">
              <a:effectLst/>
              <a:latin typeface="Calibri" panose="020F0502020204030204" pitchFamily="34" charset="0"/>
              <a:ea typeface="SimSun" panose="02010600030101010101" pitchFamily="2" charset="-122"/>
              <a:cs typeface="Arial" panose="020B0604020202020204" pitchFamily="34" charset="0"/>
            </a:endParaRPr>
          </a:p>
        </p:txBody>
      </p:sp>
      <p:sp>
        <p:nvSpPr>
          <p:cNvPr id="11" name="TextBox 10">
            <a:extLst>
              <a:ext uri="{FF2B5EF4-FFF2-40B4-BE49-F238E27FC236}">
                <a16:creationId xmlns:a16="http://schemas.microsoft.com/office/drawing/2014/main" id="{F734DE97-E45D-DC8D-0746-D589C5597AAF}"/>
              </a:ext>
            </a:extLst>
          </p:cNvPr>
          <p:cNvSpPr txBox="1"/>
          <p:nvPr/>
        </p:nvSpPr>
        <p:spPr>
          <a:xfrm>
            <a:off x="37574" y="2871813"/>
            <a:ext cx="4592782" cy="373757"/>
          </a:xfrm>
          <a:prstGeom prst="rect">
            <a:avLst/>
          </a:prstGeom>
          <a:noFill/>
        </p:spPr>
        <p:txBody>
          <a:bodyPr wrap="square">
            <a:spAutoFit/>
          </a:bodyPr>
          <a:lstStyle/>
          <a:p>
            <a:pPr>
              <a:lnSpc>
                <a:spcPct val="107000"/>
              </a:lnSpc>
              <a:spcAft>
                <a:spcPts val="800"/>
              </a:spcAft>
            </a:pPr>
            <a:r>
              <a:rPr lang="en-SG" sz="1800" dirty="0">
                <a:solidFill>
                  <a:srgbClr val="000000"/>
                </a:solidFill>
                <a:effectLst/>
                <a:latin typeface="Arial" panose="020B0604020202020204" pitchFamily="34" charset="0"/>
                <a:ea typeface="SimSun" panose="02010600030101010101" pitchFamily="2" charset="-122"/>
                <a:cs typeface="Arial" panose="020B0604020202020204" pitchFamily="34" charset="0"/>
              </a:rPr>
              <a:t>After modification</a:t>
            </a:r>
            <a:endParaRPr lang="en-ID" sz="1400" dirty="0">
              <a:effectLst/>
              <a:latin typeface="Calibri" panose="020F0502020204030204" pitchFamily="34" charset="0"/>
              <a:ea typeface="SimSun" panose="02010600030101010101" pitchFamily="2" charset="-122"/>
              <a:cs typeface="Arial" panose="020B0604020202020204" pitchFamily="34" charset="0"/>
            </a:endParaRPr>
          </a:p>
        </p:txBody>
      </p:sp>
      <p:pic>
        <p:nvPicPr>
          <p:cNvPr id="12" name="Picture 11">
            <a:extLst>
              <a:ext uri="{FF2B5EF4-FFF2-40B4-BE49-F238E27FC236}">
                <a16:creationId xmlns:a16="http://schemas.microsoft.com/office/drawing/2014/main" id="{74C83237-0464-4B3B-995C-C57CF96EFAF9}"/>
              </a:ext>
            </a:extLst>
          </p:cNvPr>
          <p:cNvPicPr>
            <a:picLocks noChangeAspect="1"/>
          </p:cNvPicPr>
          <p:nvPr/>
        </p:nvPicPr>
        <p:blipFill>
          <a:blip r:embed="rId3"/>
          <a:stretch>
            <a:fillRect/>
          </a:stretch>
        </p:blipFill>
        <p:spPr>
          <a:xfrm>
            <a:off x="3858899" y="1397720"/>
            <a:ext cx="4613937" cy="1728000"/>
          </a:xfrm>
          <a:prstGeom prst="rect">
            <a:avLst/>
          </a:prstGeom>
        </p:spPr>
      </p:pic>
      <p:pic>
        <p:nvPicPr>
          <p:cNvPr id="15" name="Picture 14">
            <a:extLst>
              <a:ext uri="{FF2B5EF4-FFF2-40B4-BE49-F238E27FC236}">
                <a16:creationId xmlns:a16="http://schemas.microsoft.com/office/drawing/2014/main" id="{DE800887-F02F-42A1-811E-515A80B993BE}"/>
              </a:ext>
            </a:extLst>
          </p:cNvPr>
          <p:cNvPicPr>
            <a:picLocks noChangeAspect="1"/>
          </p:cNvPicPr>
          <p:nvPr/>
        </p:nvPicPr>
        <p:blipFill>
          <a:blip r:embed="rId4"/>
          <a:stretch>
            <a:fillRect/>
          </a:stretch>
        </p:blipFill>
        <p:spPr>
          <a:xfrm>
            <a:off x="3858899" y="3097797"/>
            <a:ext cx="4303091" cy="1764000"/>
          </a:xfrm>
          <a:prstGeom prst="rect">
            <a:avLst/>
          </a:prstGeom>
        </p:spPr>
      </p:pic>
    </p:spTree>
    <p:extLst>
      <p:ext uri="{BB962C8B-B14F-4D97-AF65-F5344CB8AC3E}">
        <p14:creationId xmlns:p14="http://schemas.microsoft.com/office/powerpoint/2010/main" val="4157192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6079-C596-1E85-41A2-6A529CA9D29A}"/>
              </a:ext>
            </a:extLst>
          </p:cNvPr>
          <p:cNvSpPr>
            <a:spLocks noGrp="1"/>
          </p:cNvSpPr>
          <p:nvPr>
            <p:ph type="title"/>
          </p:nvPr>
        </p:nvSpPr>
        <p:spPr/>
        <p:txBody>
          <a:bodyPr/>
          <a:lstStyle/>
          <a:p>
            <a:endParaRPr lang="en-ID"/>
          </a:p>
        </p:txBody>
      </p:sp>
      <p:graphicFrame>
        <p:nvGraphicFramePr>
          <p:cNvPr id="4" name="Table 3">
            <a:extLst>
              <a:ext uri="{FF2B5EF4-FFF2-40B4-BE49-F238E27FC236}">
                <a16:creationId xmlns:a16="http://schemas.microsoft.com/office/drawing/2014/main" id="{54A1BFBB-3F63-3C1C-7151-235D06C8D799}"/>
              </a:ext>
            </a:extLst>
          </p:cNvPr>
          <p:cNvGraphicFramePr>
            <a:graphicFrameLocks noGrp="1"/>
          </p:cNvGraphicFramePr>
          <p:nvPr>
            <p:extLst>
              <p:ext uri="{D42A27DB-BD31-4B8C-83A1-F6EECF244321}">
                <p14:modId xmlns:p14="http://schemas.microsoft.com/office/powerpoint/2010/main" val="1657641576"/>
              </p:ext>
            </p:extLst>
          </p:nvPr>
        </p:nvGraphicFramePr>
        <p:xfrm>
          <a:off x="611560" y="2004177"/>
          <a:ext cx="7992888" cy="4539299"/>
        </p:xfrm>
        <a:graphic>
          <a:graphicData uri="http://schemas.openxmlformats.org/drawingml/2006/table">
            <a:tbl>
              <a:tblPr firstRow="1" firstCol="1" bandRow="1">
                <a:tableStyleId>{F5AB1C69-6EDB-4FF4-983F-18BD219EF322}</a:tableStyleId>
              </a:tblPr>
              <a:tblGrid>
                <a:gridCol w="1112171">
                  <a:extLst>
                    <a:ext uri="{9D8B030D-6E8A-4147-A177-3AD203B41FA5}">
                      <a16:colId xmlns:a16="http://schemas.microsoft.com/office/drawing/2014/main" val="1036114288"/>
                    </a:ext>
                  </a:extLst>
                </a:gridCol>
                <a:gridCol w="1071414">
                  <a:extLst>
                    <a:ext uri="{9D8B030D-6E8A-4147-A177-3AD203B41FA5}">
                      <a16:colId xmlns:a16="http://schemas.microsoft.com/office/drawing/2014/main" val="3331892072"/>
                    </a:ext>
                  </a:extLst>
                </a:gridCol>
                <a:gridCol w="1022036">
                  <a:extLst>
                    <a:ext uri="{9D8B030D-6E8A-4147-A177-3AD203B41FA5}">
                      <a16:colId xmlns:a16="http://schemas.microsoft.com/office/drawing/2014/main" val="3386739231"/>
                    </a:ext>
                  </a:extLst>
                </a:gridCol>
                <a:gridCol w="1012632">
                  <a:extLst>
                    <a:ext uri="{9D8B030D-6E8A-4147-A177-3AD203B41FA5}">
                      <a16:colId xmlns:a16="http://schemas.microsoft.com/office/drawing/2014/main" val="2307637051"/>
                    </a:ext>
                  </a:extLst>
                </a:gridCol>
                <a:gridCol w="1775238">
                  <a:extLst>
                    <a:ext uri="{9D8B030D-6E8A-4147-A177-3AD203B41FA5}">
                      <a16:colId xmlns:a16="http://schemas.microsoft.com/office/drawing/2014/main" val="2483551579"/>
                    </a:ext>
                  </a:extLst>
                </a:gridCol>
                <a:gridCol w="1115304">
                  <a:extLst>
                    <a:ext uri="{9D8B030D-6E8A-4147-A177-3AD203B41FA5}">
                      <a16:colId xmlns:a16="http://schemas.microsoft.com/office/drawing/2014/main" val="624211116"/>
                    </a:ext>
                  </a:extLst>
                </a:gridCol>
                <a:gridCol w="884093">
                  <a:extLst>
                    <a:ext uri="{9D8B030D-6E8A-4147-A177-3AD203B41FA5}">
                      <a16:colId xmlns:a16="http://schemas.microsoft.com/office/drawing/2014/main" val="596368439"/>
                    </a:ext>
                  </a:extLst>
                </a:gridCol>
              </a:tblGrid>
              <a:tr h="361518">
                <a:tc>
                  <a:txBody>
                    <a:bodyPr/>
                    <a:lstStyle/>
                    <a:p>
                      <a:pPr>
                        <a:lnSpc>
                          <a:spcPct val="107000"/>
                        </a:lnSpc>
                        <a:spcAft>
                          <a:spcPts val="800"/>
                        </a:spcAft>
                      </a:pPr>
                      <a:r>
                        <a:rPr lang="en-US" sz="1800" dirty="0">
                          <a:effectLst/>
                        </a:rPr>
                        <a:t>Test Scenario ID</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Test Case ID</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Test Case</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Pre-condition</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Expected Result</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Actual Result</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Pass/</a:t>
                      </a:r>
                      <a:endParaRPr lang="en-ID" sz="1600">
                        <a:effectLst/>
                      </a:endParaRPr>
                    </a:p>
                    <a:p>
                      <a:pPr>
                        <a:lnSpc>
                          <a:spcPct val="107000"/>
                        </a:lnSpc>
                        <a:spcAft>
                          <a:spcPts val="800"/>
                        </a:spcAft>
                      </a:pPr>
                      <a:r>
                        <a:rPr lang="en-US" sz="1800">
                          <a:effectLst/>
                        </a:rPr>
                        <a:t>Fail</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extLst>
                  <a:ext uri="{0D108BD9-81ED-4DB2-BD59-A6C34878D82A}">
                    <a16:rowId xmlns:a16="http://schemas.microsoft.com/office/drawing/2014/main" val="3069615482"/>
                  </a:ext>
                </a:extLst>
              </a:tr>
              <a:tr h="974321">
                <a:tc>
                  <a:txBody>
                    <a:bodyPr/>
                    <a:lstStyle/>
                    <a:p>
                      <a:pPr>
                        <a:lnSpc>
                          <a:spcPct val="107000"/>
                        </a:lnSpc>
                        <a:spcAft>
                          <a:spcPts val="800"/>
                        </a:spcAft>
                      </a:pPr>
                      <a:r>
                        <a:rPr lang="en-US" sz="1800">
                          <a:effectLst/>
                        </a:rPr>
                        <a:t>TS001</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dirty="0">
                          <a:effectLst/>
                        </a:rPr>
                        <a:t>TC001</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SG" sz="1600">
                          <a:effectLst/>
                        </a:rPr>
                        <a:t>Check if registered data can be saved</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a:effectLst/>
                        </a:rPr>
                        <a:t>ABC Cars Portal  website has completed and uploaded on server</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SG" sz="1600" dirty="0">
                          <a:effectLst/>
                        </a:rPr>
                        <a:t>After checking, </a:t>
                      </a:r>
                      <a:r>
                        <a:rPr lang="en-SG" sz="1600" dirty="0" err="1">
                          <a:effectLst/>
                        </a:rPr>
                        <a:t>junit</a:t>
                      </a:r>
                      <a:r>
                        <a:rPr lang="en-SG" sz="1600" dirty="0">
                          <a:effectLst/>
                        </a:rPr>
                        <a:t> should return a passing result as user data can be save</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SG" sz="1600" dirty="0">
                          <a:effectLst/>
                        </a:rPr>
                        <a:t> as expected</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a:txBody>
                    <a:bodyPr/>
                    <a:lstStyle/>
                    <a:p>
                      <a:pPr>
                        <a:lnSpc>
                          <a:spcPct val="107000"/>
                        </a:lnSpc>
                        <a:spcAft>
                          <a:spcPts val="800"/>
                        </a:spcAft>
                      </a:pPr>
                      <a:r>
                        <a:rPr lang="en-US" sz="1800" dirty="0">
                          <a:effectLst/>
                        </a:rPr>
                        <a:t>pass</a:t>
                      </a:r>
                      <a:endParaRPr lang="en-ID" sz="1600" dirty="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extLst>
                  <a:ext uri="{0D108BD9-81ED-4DB2-BD59-A6C34878D82A}">
                    <a16:rowId xmlns:a16="http://schemas.microsoft.com/office/drawing/2014/main" val="1092731155"/>
                  </a:ext>
                </a:extLst>
              </a:tr>
              <a:tr h="811238">
                <a:tc>
                  <a:txBody>
                    <a:bodyPr/>
                    <a:lstStyle/>
                    <a:p>
                      <a:pPr>
                        <a:lnSpc>
                          <a:spcPct val="107000"/>
                        </a:lnSpc>
                        <a:spcAft>
                          <a:spcPts val="800"/>
                        </a:spcAft>
                      </a:pPr>
                      <a:r>
                        <a:rPr lang="en-US" sz="1800">
                          <a:effectLst/>
                        </a:rPr>
                        <a:t>Test Step &amp; Test data</a:t>
                      </a:r>
                      <a:endParaRPr lang="en-ID" sz="1600">
                        <a:effectLst/>
                        <a:latin typeface="Calibri" panose="020F0502020204030204" pitchFamily="34" charset="0"/>
                        <a:ea typeface="SimSun" panose="02010600030101010101" pitchFamily="2" charset="-122"/>
                        <a:cs typeface="Arial" panose="020B0604020202020204" pitchFamily="34" charset="0"/>
                      </a:endParaRPr>
                    </a:p>
                  </a:txBody>
                  <a:tcPr marL="42948" marR="42948" marT="0" marB="0"/>
                </a:tc>
                <a:tc gridSpan="6">
                  <a:txBody>
                    <a:bodyPr/>
                    <a:lstStyle/>
                    <a:p>
                      <a:pPr>
                        <a:lnSpc>
                          <a:spcPct val="107000"/>
                        </a:lnSpc>
                        <a:spcAft>
                          <a:spcPts val="800"/>
                        </a:spcAft>
                      </a:pPr>
                      <a:r>
                        <a:rPr lang="en-SG" sz="1600" dirty="0">
                          <a:effectLst/>
                        </a:rPr>
                        <a:t>Name= A</a:t>
                      </a:r>
                      <a:r>
                        <a:rPr lang="id-ID" sz="1600" dirty="0">
                          <a:effectLst/>
                        </a:rPr>
                        <a:t>nggun Nazhuha</a:t>
                      </a:r>
                      <a:endParaRPr lang="en-ID" sz="1600" dirty="0">
                        <a:effectLst/>
                      </a:endParaRPr>
                    </a:p>
                    <a:p>
                      <a:pPr>
                        <a:lnSpc>
                          <a:spcPct val="107000"/>
                        </a:lnSpc>
                        <a:spcAft>
                          <a:spcPts val="800"/>
                        </a:spcAft>
                      </a:pPr>
                      <a:r>
                        <a:rPr lang="en-SG" sz="1600" dirty="0">
                          <a:effectLst/>
                        </a:rPr>
                        <a:t>Username = </a:t>
                      </a:r>
                      <a:r>
                        <a:rPr lang="id-ID" sz="1600" dirty="0">
                          <a:effectLst/>
                        </a:rPr>
                        <a:t>anggun</a:t>
                      </a:r>
                      <a:endParaRPr lang="en-ID" sz="1600" dirty="0">
                        <a:effectLst/>
                      </a:endParaRPr>
                    </a:p>
                    <a:p>
                      <a:pPr>
                        <a:lnSpc>
                          <a:spcPct val="107000"/>
                        </a:lnSpc>
                        <a:spcAft>
                          <a:spcPts val="800"/>
                        </a:spcAft>
                      </a:pPr>
                      <a:r>
                        <a:rPr lang="en-SG" sz="1600" dirty="0">
                          <a:effectLst/>
                        </a:rPr>
                        <a:t>Email= </a:t>
                      </a:r>
                      <a:r>
                        <a:rPr lang="id-ID" sz="1600" u="sng" dirty="0">
                          <a:effectLst/>
                        </a:rPr>
                        <a:t>anggun</a:t>
                      </a:r>
                      <a:r>
                        <a:rPr lang="en-SG" sz="1600" u="sng" dirty="0">
                          <a:effectLst/>
                          <a:hlinkClick r:id="rId2"/>
                        </a:rPr>
                        <a:t>@gmail.com</a:t>
                      </a:r>
                      <a:r>
                        <a:rPr lang="en-SG" sz="1600" dirty="0">
                          <a:effectLst/>
                        </a:rPr>
                        <a:t> </a:t>
                      </a:r>
                      <a:endParaRPr lang="en-ID" sz="1600" dirty="0">
                        <a:effectLst/>
                      </a:endParaRPr>
                    </a:p>
                    <a:p>
                      <a:pPr>
                        <a:lnSpc>
                          <a:spcPct val="107000"/>
                        </a:lnSpc>
                        <a:spcAft>
                          <a:spcPts val="800"/>
                        </a:spcAft>
                      </a:pPr>
                      <a:r>
                        <a:rPr lang="en-SG" sz="1600" dirty="0">
                          <a:effectLst/>
                        </a:rPr>
                        <a:t>Password= </a:t>
                      </a:r>
                      <a:r>
                        <a:rPr lang="id-ID" sz="1600" u="sng" dirty="0">
                          <a:effectLst/>
                        </a:rPr>
                        <a:t>anggun</a:t>
                      </a:r>
                      <a:endParaRPr lang="en-ID" sz="1600" dirty="0">
                        <a:effectLst/>
                      </a:endParaRPr>
                    </a:p>
                  </a:txBody>
                  <a:tcPr marL="42948" marR="42948" marT="0" marB="0"/>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20356492"/>
                  </a:ext>
                </a:extLst>
              </a:tr>
            </a:tbl>
          </a:graphicData>
        </a:graphic>
      </p:graphicFrame>
      <p:sp>
        <p:nvSpPr>
          <p:cNvPr id="5" name="TextBox 4">
            <a:extLst>
              <a:ext uri="{FF2B5EF4-FFF2-40B4-BE49-F238E27FC236}">
                <a16:creationId xmlns:a16="http://schemas.microsoft.com/office/drawing/2014/main" id="{34786B7D-A8E1-4080-E46B-9A62704AC8B9}"/>
              </a:ext>
            </a:extLst>
          </p:cNvPr>
          <p:cNvSpPr txBox="1"/>
          <p:nvPr/>
        </p:nvSpPr>
        <p:spPr>
          <a:xfrm>
            <a:off x="467544" y="1268760"/>
            <a:ext cx="3852337" cy="369332"/>
          </a:xfrm>
          <a:prstGeom prst="rect">
            <a:avLst/>
          </a:prstGeom>
          <a:noFill/>
        </p:spPr>
        <p:txBody>
          <a:bodyPr wrap="none" rtlCol="0">
            <a:spAutoFit/>
          </a:bodyPr>
          <a:lstStyle/>
          <a:p>
            <a:r>
              <a:rPr lang="en-US" dirty="0"/>
              <a:t>Re testing  for unit  testing test case</a:t>
            </a:r>
            <a:endParaRPr lang="en-ID" dirty="0"/>
          </a:p>
        </p:txBody>
      </p:sp>
    </p:spTree>
    <p:extLst>
      <p:ext uri="{BB962C8B-B14F-4D97-AF65-F5344CB8AC3E}">
        <p14:creationId xmlns:p14="http://schemas.microsoft.com/office/powerpoint/2010/main" val="328108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Contents</a:t>
            </a:r>
          </a:p>
        </p:txBody>
      </p:sp>
      <p:graphicFrame>
        <p:nvGraphicFramePr>
          <p:cNvPr id="2" name="Table 1">
            <a:extLst>
              <a:ext uri="{FF2B5EF4-FFF2-40B4-BE49-F238E27FC236}">
                <a16:creationId xmlns:a16="http://schemas.microsoft.com/office/drawing/2014/main" id="{6F2896E3-39EB-4ECA-AD65-AB059FA4FCC5}"/>
              </a:ext>
            </a:extLst>
          </p:cNvPr>
          <p:cNvGraphicFramePr>
            <a:graphicFrameLocks noGrp="1"/>
          </p:cNvGraphicFramePr>
          <p:nvPr>
            <p:extLst>
              <p:ext uri="{D42A27DB-BD31-4B8C-83A1-F6EECF244321}">
                <p14:modId xmlns:p14="http://schemas.microsoft.com/office/powerpoint/2010/main" val="3862158046"/>
              </p:ext>
            </p:extLst>
          </p:nvPr>
        </p:nvGraphicFramePr>
        <p:xfrm>
          <a:off x="179388" y="1182418"/>
          <a:ext cx="8569076" cy="5375538"/>
        </p:xfrm>
        <a:graphic>
          <a:graphicData uri="http://schemas.openxmlformats.org/drawingml/2006/table">
            <a:tbl>
              <a:tblPr firstRow="1" bandRow="1">
                <a:tableStyleId>{F5AB1C69-6EDB-4FF4-983F-18BD219EF322}</a:tableStyleId>
              </a:tblPr>
              <a:tblGrid>
                <a:gridCol w="1193182">
                  <a:extLst>
                    <a:ext uri="{9D8B030D-6E8A-4147-A177-3AD203B41FA5}">
                      <a16:colId xmlns:a16="http://schemas.microsoft.com/office/drawing/2014/main" val="2834307532"/>
                    </a:ext>
                  </a:extLst>
                </a:gridCol>
                <a:gridCol w="7375894">
                  <a:extLst>
                    <a:ext uri="{9D8B030D-6E8A-4147-A177-3AD203B41FA5}">
                      <a16:colId xmlns:a16="http://schemas.microsoft.com/office/drawing/2014/main" val="4186691054"/>
                    </a:ext>
                  </a:extLst>
                </a:gridCol>
              </a:tblGrid>
              <a:tr h="383967">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383967">
                <a:tc>
                  <a:txBody>
                    <a:bodyPr/>
                    <a:lstStyle/>
                    <a:p>
                      <a:pPr algn="ctr"/>
                      <a:r>
                        <a:rPr lang="en-SG" sz="1600" dirty="0"/>
                        <a:t>01</a:t>
                      </a:r>
                      <a:endParaRPr lang="en-SG" sz="1600" dirty="0">
                        <a:latin typeface="+mn-lt"/>
                      </a:endParaRPr>
                    </a:p>
                  </a:txBody>
                  <a:tcPr marL="91436" marR="91436" marT="45709" marB="45709" anchor="ctr"/>
                </a:tc>
                <a:tc>
                  <a:txBody>
                    <a:bodyPr/>
                    <a:lstStyle/>
                    <a:p>
                      <a:pPr algn="l" fontAlgn="b"/>
                      <a:r>
                        <a:rPr lang="en-SG" sz="1600" b="0" u="none" strike="noStrike" dirty="0">
                          <a:solidFill>
                            <a:srgbClr val="000000"/>
                          </a:solidFill>
                          <a:effectLst/>
                        </a:rPr>
                        <a:t> List of software used</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3383460755"/>
                  </a:ext>
                </a:extLst>
              </a:tr>
              <a:tr h="383967">
                <a:tc>
                  <a:txBody>
                    <a:bodyPr/>
                    <a:lstStyle/>
                    <a:p>
                      <a:pPr algn="ctr"/>
                      <a:r>
                        <a:rPr lang="en-SG" sz="1600" dirty="0"/>
                        <a:t>02</a:t>
                      </a:r>
                      <a:endParaRPr lang="en-SG" sz="1600" dirty="0">
                        <a:latin typeface="+mn-lt"/>
                      </a:endParaRPr>
                    </a:p>
                  </a:txBody>
                  <a:tcPr marL="91436" marR="91436" marT="45709" marB="45709" anchor="ctr"/>
                </a:tc>
                <a:tc>
                  <a:txBody>
                    <a:bodyPr/>
                    <a:lstStyle/>
                    <a:p>
                      <a:pPr algn="l" fontAlgn="b"/>
                      <a:r>
                        <a:rPr lang="en-SG" sz="1600" b="0" u="none" strike="noStrike" dirty="0">
                          <a:solidFill>
                            <a:srgbClr val="000000"/>
                          </a:solidFill>
                          <a:effectLst/>
                        </a:rPr>
                        <a:t> Business Process</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3888214698"/>
                  </a:ext>
                </a:extLst>
              </a:tr>
              <a:tr h="383967">
                <a:tc>
                  <a:txBody>
                    <a:bodyPr/>
                    <a:lstStyle/>
                    <a:p>
                      <a:pPr algn="ctr"/>
                      <a:r>
                        <a:rPr lang="en-SG" sz="1600" dirty="0"/>
                        <a:t>03</a:t>
                      </a:r>
                      <a:endParaRPr lang="en-SG" sz="1600" dirty="0">
                        <a:latin typeface="+mn-lt"/>
                      </a:endParaRPr>
                    </a:p>
                  </a:txBody>
                  <a:tcPr marL="91436" marR="91436" marT="45709" marB="45709" anchor="ctr"/>
                </a:tc>
                <a:tc>
                  <a:txBody>
                    <a:bodyPr/>
                    <a:lstStyle/>
                    <a:p>
                      <a:pPr algn="l"/>
                      <a:r>
                        <a:rPr lang="en-US" sz="1600" dirty="0"/>
                        <a:t> Project Plan</a:t>
                      </a:r>
                    </a:p>
                  </a:txBody>
                  <a:tcPr marL="6350" marR="6350" marT="6351" marB="0" anchor="b"/>
                </a:tc>
                <a:extLst>
                  <a:ext uri="{0D108BD9-81ED-4DB2-BD59-A6C34878D82A}">
                    <a16:rowId xmlns:a16="http://schemas.microsoft.com/office/drawing/2014/main" val="2803516679"/>
                  </a:ext>
                </a:extLst>
              </a:tr>
              <a:tr h="383967">
                <a:tc>
                  <a:txBody>
                    <a:bodyPr/>
                    <a:lstStyle/>
                    <a:p>
                      <a:pPr algn="ctr"/>
                      <a:r>
                        <a:rPr lang="en-SG" sz="1600" dirty="0"/>
                        <a:t>04</a:t>
                      </a:r>
                      <a:endParaRPr lang="en-SG" sz="1600" dirty="0">
                        <a:latin typeface="+mn-lt"/>
                      </a:endParaRPr>
                    </a:p>
                  </a:txBody>
                  <a:tcPr marL="91436" marR="91436" marT="45709" marB="45709" anchor="ctr"/>
                </a:tc>
                <a:tc>
                  <a:txBody>
                    <a:bodyPr/>
                    <a:lstStyle/>
                    <a:p>
                      <a:pPr algn="l"/>
                      <a:r>
                        <a:rPr lang="en-US" sz="1600" b="0" u="none" strike="noStrike" dirty="0">
                          <a:solidFill>
                            <a:srgbClr val="000000"/>
                          </a:solidFill>
                          <a:effectLst/>
                        </a:rPr>
                        <a:t> </a:t>
                      </a:r>
                      <a:r>
                        <a:rPr lang="en-SG" sz="1600" b="0" u="none" strike="noStrike" dirty="0">
                          <a:solidFill>
                            <a:srgbClr val="000000"/>
                          </a:solidFill>
                          <a:effectLst/>
                        </a:rPr>
                        <a:t>Stages of Risk Based Testing models</a:t>
                      </a:r>
                      <a:endParaRPr lang="en-US" sz="1600" dirty="0"/>
                    </a:p>
                  </a:txBody>
                  <a:tcPr marL="6350" marR="6350" marT="6351" marB="0" anchor="b"/>
                </a:tc>
                <a:extLst>
                  <a:ext uri="{0D108BD9-81ED-4DB2-BD59-A6C34878D82A}">
                    <a16:rowId xmlns:a16="http://schemas.microsoft.com/office/drawing/2014/main" val="1429497512"/>
                  </a:ext>
                </a:extLst>
              </a:tr>
              <a:tr h="383967">
                <a:tc>
                  <a:txBody>
                    <a:bodyPr/>
                    <a:lstStyle/>
                    <a:p>
                      <a:pPr algn="ctr"/>
                      <a:r>
                        <a:rPr lang="en-SG" sz="1600" dirty="0"/>
                        <a:t>05</a:t>
                      </a:r>
                      <a:endParaRPr lang="en-SG" sz="1600" dirty="0">
                        <a:latin typeface="+mn-lt"/>
                      </a:endParaRPr>
                    </a:p>
                  </a:txBody>
                  <a:tcPr marL="91436" marR="91436" marT="45709" marB="45709" anchor="ctr"/>
                </a:tc>
                <a:tc>
                  <a:txBody>
                    <a:bodyPr/>
                    <a:lstStyle/>
                    <a:p>
                      <a:pPr algn="l"/>
                      <a:r>
                        <a:rPr lang="en-US" sz="1600" dirty="0"/>
                        <a:t> Types of risks</a:t>
                      </a:r>
                    </a:p>
                  </a:txBody>
                  <a:tcPr marL="6350" marR="6350" marT="6351" marB="0" anchor="b"/>
                </a:tc>
                <a:extLst>
                  <a:ext uri="{0D108BD9-81ED-4DB2-BD59-A6C34878D82A}">
                    <a16:rowId xmlns:a16="http://schemas.microsoft.com/office/drawing/2014/main" val="2323112843"/>
                  </a:ext>
                </a:extLst>
              </a:tr>
              <a:tr h="383967">
                <a:tc>
                  <a:txBody>
                    <a:bodyPr/>
                    <a:lstStyle/>
                    <a:p>
                      <a:pPr algn="ctr"/>
                      <a:r>
                        <a:rPr lang="en-SG" sz="1600" dirty="0"/>
                        <a:t>06</a:t>
                      </a:r>
                      <a:endParaRPr lang="en-SG" sz="1600" dirty="0">
                        <a:latin typeface="+mn-lt"/>
                      </a:endParaRPr>
                    </a:p>
                  </a:txBody>
                  <a:tcPr marL="91436" marR="91436" marT="45709" marB="45709" anchor="ctr"/>
                </a:tc>
                <a:tc>
                  <a:txBody>
                    <a:bodyPr/>
                    <a:lstStyle/>
                    <a:p>
                      <a:pPr algn="l"/>
                      <a:r>
                        <a:rPr lang="en-US" sz="1600" dirty="0"/>
                        <a:t> Risk Based Testing Strategies</a:t>
                      </a:r>
                    </a:p>
                  </a:txBody>
                  <a:tcPr marL="6350" marR="6350" marT="6351" marB="0" anchor="b"/>
                </a:tc>
                <a:extLst>
                  <a:ext uri="{0D108BD9-81ED-4DB2-BD59-A6C34878D82A}">
                    <a16:rowId xmlns:a16="http://schemas.microsoft.com/office/drawing/2014/main" val="1257684296"/>
                  </a:ext>
                </a:extLst>
              </a:tr>
              <a:tr h="383967">
                <a:tc>
                  <a:txBody>
                    <a:bodyPr/>
                    <a:lstStyle/>
                    <a:p>
                      <a:pPr algn="ctr"/>
                      <a:r>
                        <a:rPr lang="en-SG" sz="1600" dirty="0"/>
                        <a:t>07</a:t>
                      </a:r>
                      <a:endParaRPr lang="en-SG" sz="1600" dirty="0">
                        <a:latin typeface="+mn-lt"/>
                      </a:endParaRPr>
                    </a:p>
                  </a:txBody>
                  <a:tcPr marL="91436" marR="91436" marT="45709" marB="45709" anchor="ctr"/>
                </a:tc>
                <a:tc>
                  <a:txBody>
                    <a:bodyPr/>
                    <a:lstStyle/>
                    <a:p>
                      <a:pPr algn="l" fontAlgn="b"/>
                      <a:r>
                        <a:rPr lang="en-SG" sz="1600" b="0" u="none" strike="noStrike" dirty="0">
                          <a:solidFill>
                            <a:srgbClr val="000000"/>
                          </a:solidFill>
                          <a:effectLst/>
                        </a:rPr>
                        <a:t> Qualitative and Quantitative Risk Analysis </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3512515867"/>
                  </a:ext>
                </a:extLst>
              </a:tr>
              <a:tr h="383967">
                <a:tc>
                  <a:txBody>
                    <a:bodyPr/>
                    <a:lstStyle/>
                    <a:p>
                      <a:pPr algn="ctr"/>
                      <a:r>
                        <a:rPr lang="en-SG" sz="1600" dirty="0"/>
                        <a:t>08</a:t>
                      </a:r>
                      <a:endParaRPr lang="en-SG" sz="1600" dirty="0">
                        <a:latin typeface="+mn-lt"/>
                      </a:endParaRPr>
                    </a:p>
                  </a:txBody>
                  <a:tcPr marL="91436" marR="91436" marT="45709" marB="45709" anchor="ctr"/>
                </a:tc>
                <a:tc>
                  <a:txBody>
                    <a:bodyPr/>
                    <a:lstStyle/>
                    <a:p>
                      <a:pPr marL="0" marR="0" lvl="0" indent="0" algn="l" defTabSz="342900" rtl="0" eaLnBrk="1" fontAlgn="b" latinLnBrk="0" hangingPunct="1">
                        <a:lnSpc>
                          <a:spcPct val="100000"/>
                        </a:lnSpc>
                        <a:spcBef>
                          <a:spcPts val="0"/>
                        </a:spcBef>
                        <a:spcAft>
                          <a:spcPts val="0"/>
                        </a:spcAft>
                        <a:buClrTx/>
                        <a:buSzTx/>
                        <a:buFontTx/>
                        <a:buNone/>
                        <a:tabLst/>
                        <a:defRPr/>
                      </a:pPr>
                      <a:r>
                        <a:rPr lang="en-SG" sz="1600" b="0" u="none" strike="noStrike" dirty="0">
                          <a:solidFill>
                            <a:srgbClr val="000000"/>
                          </a:solidFill>
                          <a:effectLst/>
                        </a:rPr>
                        <a:t> Security Testing</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1297185499"/>
                  </a:ext>
                </a:extLst>
              </a:tr>
              <a:tr h="383967">
                <a:tc>
                  <a:txBody>
                    <a:bodyPr/>
                    <a:lstStyle/>
                    <a:p>
                      <a:pPr algn="ctr"/>
                      <a:r>
                        <a:rPr lang="en-SG" sz="1600" dirty="0"/>
                        <a:t>09</a:t>
                      </a:r>
                      <a:endParaRPr lang="en-SG" sz="1600" dirty="0">
                        <a:latin typeface="+mn-lt"/>
                      </a:endParaRPr>
                    </a:p>
                  </a:txBody>
                  <a:tcPr marL="91436" marR="91436" marT="45709" marB="45709" anchor="ctr"/>
                </a:tc>
                <a:tc>
                  <a:txBody>
                    <a:bodyPr/>
                    <a:lstStyle/>
                    <a:p>
                      <a:pPr algn="l" fontAlgn="b"/>
                      <a:r>
                        <a:rPr lang="en-SG" sz="1600" b="0" u="none" strike="noStrike" dirty="0">
                          <a:solidFill>
                            <a:srgbClr val="000000"/>
                          </a:solidFill>
                          <a:effectLst/>
                        </a:rPr>
                        <a:t> Test plans and Test cases</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3134097065"/>
                  </a:ext>
                </a:extLst>
              </a:tr>
              <a:tr h="383967">
                <a:tc>
                  <a:txBody>
                    <a:bodyPr/>
                    <a:lstStyle/>
                    <a:p>
                      <a:pPr algn="ctr"/>
                      <a:r>
                        <a:rPr lang="en-SG" sz="1600" dirty="0"/>
                        <a:t>10</a:t>
                      </a:r>
                      <a:endParaRPr lang="en-SG" sz="1600" dirty="0">
                        <a:latin typeface="+mn-lt"/>
                      </a:endParaRPr>
                    </a:p>
                  </a:txBody>
                  <a:tcPr marL="91436" marR="91436" marT="45709" marB="45709" anchor="ctr"/>
                </a:tc>
                <a:tc>
                  <a:txBody>
                    <a:bodyPr/>
                    <a:lstStyle/>
                    <a:p>
                      <a:pPr algn="l" fontAlgn="b"/>
                      <a:r>
                        <a:rPr lang="en-SG" sz="1600" b="0" u="none" strike="noStrike" dirty="0">
                          <a:solidFill>
                            <a:srgbClr val="000000"/>
                          </a:solidFill>
                          <a:effectLst/>
                        </a:rPr>
                        <a:t> Logs of Test Results</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1391025220"/>
                  </a:ext>
                </a:extLst>
              </a:tr>
              <a:tr h="383967">
                <a:tc>
                  <a:txBody>
                    <a:bodyPr/>
                    <a:lstStyle/>
                    <a:p>
                      <a:pPr algn="ctr"/>
                      <a:r>
                        <a:rPr lang="en-SG" sz="1600" dirty="0"/>
                        <a:t>11</a:t>
                      </a:r>
                      <a:endParaRPr lang="en-SG" sz="1600" dirty="0">
                        <a:latin typeface="+mn-lt"/>
                      </a:endParaRPr>
                    </a:p>
                  </a:txBody>
                  <a:tcPr marL="91436" marR="91436" marT="45709" marB="45709" anchor="ctr"/>
                </a:tc>
                <a:tc>
                  <a:txBody>
                    <a:bodyPr/>
                    <a:lstStyle/>
                    <a:p>
                      <a:pPr algn="l" fontAlgn="b"/>
                      <a:r>
                        <a:rPr lang="en-SG" sz="1600" b="0" u="none" strike="noStrike" dirty="0">
                          <a:solidFill>
                            <a:srgbClr val="000000"/>
                          </a:solidFill>
                          <a:effectLst/>
                        </a:rPr>
                        <a:t> Modifications of fail Test Cases</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547760610"/>
                  </a:ext>
                </a:extLst>
              </a:tr>
              <a:tr h="383967">
                <a:tc>
                  <a:txBody>
                    <a:bodyPr/>
                    <a:lstStyle/>
                    <a:p>
                      <a:pPr algn="ctr"/>
                      <a:r>
                        <a:rPr lang="en-SG" sz="1600" dirty="0"/>
                        <a:t>12</a:t>
                      </a:r>
                      <a:endParaRPr lang="en-SG" sz="1600" dirty="0">
                        <a:latin typeface="+mn-lt"/>
                      </a:endParaRPr>
                    </a:p>
                  </a:txBody>
                  <a:tcPr marL="91436" marR="91436" marT="45709" marB="45709" anchor="ctr"/>
                </a:tc>
                <a:tc>
                  <a:txBody>
                    <a:bodyPr/>
                    <a:lstStyle/>
                    <a:p>
                      <a:pPr algn="l" fontAlgn="b"/>
                      <a:r>
                        <a:rPr lang="en-SG" sz="1600" b="0" u="none" strike="noStrike" dirty="0">
                          <a:solidFill>
                            <a:srgbClr val="000000"/>
                          </a:solidFill>
                          <a:effectLst/>
                        </a:rPr>
                        <a:t> Effectiveness of RBT strategy</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2359766755"/>
                  </a:ext>
                </a:extLst>
              </a:tr>
              <a:tr h="383967">
                <a:tc>
                  <a:txBody>
                    <a:bodyPr/>
                    <a:lstStyle/>
                    <a:p>
                      <a:pPr algn="ctr"/>
                      <a:r>
                        <a:rPr lang="en-SG" sz="1600" dirty="0"/>
                        <a:t>13</a:t>
                      </a:r>
                      <a:endParaRPr lang="en-SG" sz="1600" dirty="0">
                        <a:latin typeface="+mn-lt"/>
                      </a:endParaRPr>
                    </a:p>
                  </a:txBody>
                  <a:tcPr marL="91436" marR="91436" marT="45709" marB="45709" anchor="ctr"/>
                </a:tc>
                <a:tc>
                  <a:txBody>
                    <a:bodyPr/>
                    <a:lstStyle/>
                    <a:p>
                      <a:pPr algn="l" fontAlgn="b"/>
                      <a:r>
                        <a:rPr lang="en-US" sz="1600" dirty="0"/>
                        <a:t> Project Results</a:t>
                      </a:r>
                      <a:endParaRPr lang="en-SG" sz="1600" b="0" i="0" u="none" strike="noStrike" dirty="0">
                        <a:solidFill>
                          <a:srgbClr val="000000"/>
                        </a:solidFill>
                        <a:effectLst/>
                        <a:latin typeface="+mn-lt"/>
                      </a:endParaRPr>
                    </a:p>
                  </a:txBody>
                  <a:tcPr marL="6350" marR="6350" marT="6351" marB="0" anchor="b"/>
                </a:tc>
                <a:extLst>
                  <a:ext uri="{0D108BD9-81ED-4DB2-BD59-A6C34878D82A}">
                    <a16:rowId xmlns:a16="http://schemas.microsoft.com/office/drawing/2014/main" val="937174814"/>
                  </a:ext>
                </a:extLst>
              </a:tr>
            </a:tbl>
          </a:graphicData>
        </a:graphic>
      </p:graphicFrame>
    </p:spTree>
    <p:extLst>
      <p:ext uri="{BB962C8B-B14F-4D97-AF65-F5344CB8AC3E}">
        <p14:creationId xmlns:p14="http://schemas.microsoft.com/office/powerpoint/2010/main" val="506989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ACBE-656A-CBB0-5818-827F2070C1E1}"/>
              </a:ext>
            </a:extLst>
          </p:cNvPr>
          <p:cNvSpPr>
            <a:spLocks noGrp="1"/>
          </p:cNvSpPr>
          <p:nvPr>
            <p:ph type="title"/>
          </p:nvPr>
        </p:nvSpPr>
        <p:spPr/>
        <p:txBody>
          <a:bodyPr/>
          <a:lstStyle/>
          <a:p>
            <a:endParaRPr lang="en-ID"/>
          </a:p>
        </p:txBody>
      </p:sp>
      <p:sp>
        <p:nvSpPr>
          <p:cNvPr id="7" name="TextBox 6">
            <a:extLst>
              <a:ext uri="{FF2B5EF4-FFF2-40B4-BE49-F238E27FC236}">
                <a16:creationId xmlns:a16="http://schemas.microsoft.com/office/drawing/2014/main" id="{CCA7467F-8FA4-D7C5-1801-060F3CA59205}"/>
              </a:ext>
            </a:extLst>
          </p:cNvPr>
          <p:cNvSpPr txBox="1"/>
          <p:nvPr/>
        </p:nvSpPr>
        <p:spPr>
          <a:xfrm>
            <a:off x="179513" y="1074694"/>
            <a:ext cx="2159566" cy="369332"/>
          </a:xfrm>
          <a:prstGeom prst="rect">
            <a:avLst/>
          </a:prstGeom>
          <a:noFill/>
        </p:spPr>
        <p:txBody>
          <a:bodyPr wrap="none" rtlCol="0">
            <a:spAutoFit/>
          </a:bodyPr>
          <a:lstStyle/>
          <a:p>
            <a:r>
              <a:rPr lang="en-US" b="1" dirty="0"/>
              <a:t>After modification</a:t>
            </a:r>
            <a:endParaRPr lang="en-ID" b="1" dirty="0"/>
          </a:p>
        </p:txBody>
      </p:sp>
      <p:pic>
        <p:nvPicPr>
          <p:cNvPr id="8" name="Picture 7">
            <a:extLst>
              <a:ext uri="{FF2B5EF4-FFF2-40B4-BE49-F238E27FC236}">
                <a16:creationId xmlns:a16="http://schemas.microsoft.com/office/drawing/2014/main" id="{5E59D702-B871-4499-B9F3-354AE9F2FD1F}"/>
              </a:ext>
            </a:extLst>
          </p:cNvPr>
          <p:cNvPicPr>
            <a:picLocks noChangeAspect="1"/>
          </p:cNvPicPr>
          <p:nvPr/>
        </p:nvPicPr>
        <p:blipFill>
          <a:blip r:embed="rId2"/>
          <a:stretch>
            <a:fillRect/>
          </a:stretch>
        </p:blipFill>
        <p:spPr>
          <a:xfrm>
            <a:off x="179513" y="1660677"/>
            <a:ext cx="8685880" cy="1690843"/>
          </a:xfrm>
          <a:prstGeom prst="rect">
            <a:avLst/>
          </a:prstGeom>
        </p:spPr>
      </p:pic>
    </p:spTree>
    <p:extLst>
      <p:ext uri="{BB962C8B-B14F-4D97-AF65-F5344CB8AC3E}">
        <p14:creationId xmlns:p14="http://schemas.microsoft.com/office/powerpoint/2010/main" val="2689916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D0FCF6B-492A-4895-9ED0-D97564D7FA4E}"/>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11.Modification of fail test cases</a:t>
            </a:r>
          </a:p>
        </p:txBody>
      </p:sp>
      <p:sp>
        <p:nvSpPr>
          <p:cNvPr id="3" name="Rectangle 2">
            <a:extLst>
              <a:ext uri="{FF2B5EF4-FFF2-40B4-BE49-F238E27FC236}">
                <a16:creationId xmlns:a16="http://schemas.microsoft.com/office/drawing/2014/main" id="{DA98F469-4DE3-4609-B63F-4AAE3856938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 name="Rectangle 1"/>
          <p:cNvSpPr>
            <a:spLocks noChangeArrowheads="1"/>
          </p:cNvSpPr>
          <p:nvPr/>
        </p:nvSpPr>
        <p:spPr bwMode="auto">
          <a:xfrm>
            <a:off x="179388" y="1231127"/>
            <a:ext cx="2304380" cy="487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Arial" panose="020B0604020202020204" pitchFamily="34" charset="0"/>
              </a:rPr>
              <a:t>Log Result after modification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434F2084-5BAC-48F6-97BB-3AAF13F4D9F6}"/>
              </a:ext>
            </a:extLst>
          </p:cNvPr>
          <p:cNvGraphicFramePr>
            <a:graphicFrameLocks noGrp="1"/>
          </p:cNvGraphicFramePr>
          <p:nvPr>
            <p:extLst>
              <p:ext uri="{D42A27DB-BD31-4B8C-83A1-F6EECF244321}">
                <p14:modId xmlns:p14="http://schemas.microsoft.com/office/powerpoint/2010/main" val="933301492"/>
              </p:ext>
            </p:extLst>
          </p:nvPr>
        </p:nvGraphicFramePr>
        <p:xfrm>
          <a:off x="1758774" y="1474779"/>
          <a:ext cx="5555014" cy="5237607"/>
        </p:xfrm>
        <a:graphic>
          <a:graphicData uri="http://schemas.openxmlformats.org/drawingml/2006/table">
            <a:tbl>
              <a:tblPr firstRow="1" firstCol="1" bandRow="1">
                <a:tableStyleId>{F5AB1C69-6EDB-4FF4-983F-18BD219EF322}</a:tableStyleId>
              </a:tblPr>
              <a:tblGrid>
                <a:gridCol w="2777507">
                  <a:extLst>
                    <a:ext uri="{9D8B030D-6E8A-4147-A177-3AD203B41FA5}">
                      <a16:colId xmlns:a16="http://schemas.microsoft.com/office/drawing/2014/main" val="716394890"/>
                    </a:ext>
                  </a:extLst>
                </a:gridCol>
                <a:gridCol w="2777507">
                  <a:extLst>
                    <a:ext uri="{9D8B030D-6E8A-4147-A177-3AD203B41FA5}">
                      <a16:colId xmlns:a16="http://schemas.microsoft.com/office/drawing/2014/main" val="187729015"/>
                    </a:ext>
                  </a:extLst>
                </a:gridCol>
              </a:tblGrid>
              <a:tr h="159403">
                <a:tc>
                  <a:txBody>
                    <a:bodyPr/>
                    <a:lstStyle/>
                    <a:p>
                      <a:pPr>
                        <a:lnSpc>
                          <a:spcPct val="107000"/>
                        </a:lnSpc>
                        <a:spcBef>
                          <a:spcPts val="200"/>
                        </a:spcBef>
                      </a:pPr>
                      <a:r>
                        <a:rPr lang="en-SG" sz="1200">
                          <a:effectLst/>
                        </a:rPr>
                        <a:t>Project ID/ Project Name:</a:t>
                      </a:r>
                      <a:endParaRPr lang="id-ID" sz="1200" b="1">
                        <a:solidFill>
                          <a:srgbClr val="2E74B5"/>
                        </a:solidFill>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Bef>
                          <a:spcPts val="200"/>
                        </a:spcBef>
                      </a:pPr>
                      <a:r>
                        <a:rPr lang="en-SG" sz="1200">
                          <a:effectLst/>
                        </a:rPr>
                        <a:t>Used Car Sale Portal Project</a:t>
                      </a:r>
                      <a:endParaRPr lang="id-ID" sz="1200" b="1">
                        <a:solidFill>
                          <a:srgbClr val="2E74B5"/>
                        </a:solidFill>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1593974139"/>
                  </a:ext>
                </a:extLst>
              </a:tr>
              <a:tr h="159403">
                <a:tc>
                  <a:txBody>
                    <a:bodyPr/>
                    <a:lstStyle/>
                    <a:p>
                      <a:pPr>
                        <a:lnSpc>
                          <a:spcPct val="107000"/>
                        </a:lnSpc>
                        <a:spcAft>
                          <a:spcPts val="800"/>
                        </a:spcAft>
                      </a:pPr>
                      <a:r>
                        <a:rPr lang="en-SG" sz="1200">
                          <a:effectLst/>
                        </a:rPr>
                        <a:t>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1288546002"/>
                  </a:ext>
                </a:extLst>
              </a:tr>
              <a:tr h="160412">
                <a:tc>
                  <a:txBody>
                    <a:bodyPr/>
                    <a:lstStyle/>
                    <a:p>
                      <a:pPr>
                        <a:lnSpc>
                          <a:spcPct val="107000"/>
                        </a:lnSpc>
                        <a:spcAft>
                          <a:spcPts val="800"/>
                        </a:spcAft>
                      </a:pPr>
                      <a:r>
                        <a:rPr lang="en-SG" sz="1100">
                          <a:effectLst/>
                        </a:rPr>
                        <a:t>Reported By:</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Agung Yuda Pratama</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2981161239"/>
                  </a:ext>
                </a:extLst>
              </a:tr>
              <a:tr h="175028">
                <a:tc>
                  <a:txBody>
                    <a:bodyPr/>
                    <a:lstStyle/>
                    <a:p>
                      <a:pPr>
                        <a:lnSpc>
                          <a:spcPct val="107000"/>
                        </a:lnSpc>
                        <a:spcAft>
                          <a:spcPts val="800"/>
                        </a:spcAft>
                      </a:pPr>
                      <a:r>
                        <a:rPr lang="en-SG" sz="1100">
                          <a:effectLst/>
                        </a:rPr>
                        <a:t>Report Date:</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600">
                          <a:effectLst/>
                        </a:rPr>
                        <a:t>29</a:t>
                      </a:r>
                      <a:r>
                        <a:rPr lang="en-SG" sz="1600">
                          <a:effectLst/>
                        </a:rPr>
                        <a:t>/</a:t>
                      </a:r>
                      <a:r>
                        <a:rPr lang="id-ID" sz="1600">
                          <a:effectLst/>
                        </a:rPr>
                        <a:t>04</a:t>
                      </a:r>
                      <a:r>
                        <a:rPr lang="en-SG" sz="1600">
                          <a:effectLst/>
                        </a:rPr>
                        <a:t>/202</a:t>
                      </a:r>
                      <a:r>
                        <a:rPr lang="id-ID" sz="1600">
                          <a:effectLst/>
                        </a:rPr>
                        <a:t>3</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651057256"/>
                  </a:ext>
                </a:extLst>
              </a:tr>
              <a:tr h="159403">
                <a:tc>
                  <a:txBody>
                    <a:bodyPr/>
                    <a:lstStyle/>
                    <a:p>
                      <a:pPr>
                        <a:lnSpc>
                          <a:spcPct val="107000"/>
                        </a:lnSpc>
                        <a:spcAft>
                          <a:spcPts val="800"/>
                        </a:spcAft>
                      </a:pPr>
                      <a:r>
                        <a:rPr lang="en-SG" sz="1100">
                          <a:effectLst/>
                        </a:rPr>
                        <a:t>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2414981179"/>
                  </a:ext>
                </a:extLst>
              </a:tr>
              <a:tr h="160412">
                <a:tc>
                  <a:txBody>
                    <a:bodyPr/>
                    <a:lstStyle/>
                    <a:p>
                      <a:pPr>
                        <a:lnSpc>
                          <a:spcPct val="107000"/>
                        </a:lnSpc>
                        <a:spcAft>
                          <a:spcPts val="800"/>
                        </a:spcAft>
                      </a:pPr>
                      <a:r>
                        <a:rPr lang="en-SG" sz="1100">
                          <a:effectLst/>
                        </a:rPr>
                        <a:t>Tested By:</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Agung Yuda Pratama</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1639909878"/>
                  </a:ext>
                </a:extLst>
              </a:tr>
              <a:tr h="175028">
                <a:tc>
                  <a:txBody>
                    <a:bodyPr/>
                    <a:lstStyle/>
                    <a:p>
                      <a:pPr>
                        <a:lnSpc>
                          <a:spcPct val="107000"/>
                        </a:lnSpc>
                        <a:spcAft>
                          <a:spcPts val="800"/>
                        </a:spcAft>
                      </a:pPr>
                      <a:r>
                        <a:rPr lang="en-SG" sz="1100">
                          <a:effectLst/>
                        </a:rPr>
                        <a:t>Tested Date:</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600">
                          <a:effectLst/>
                        </a:rPr>
                        <a:t>29</a:t>
                      </a:r>
                      <a:r>
                        <a:rPr lang="en-SG" sz="1600">
                          <a:effectLst/>
                        </a:rPr>
                        <a:t>/</a:t>
                      </a:r>
                      <a:r>
                        <a:rPr lang="id-ID" sz="1600">
                          <a:effectLst/>
                        </a:rPr>
                        <a:t>04</a:t>
                      </a:r>
                      <a:r>
                        <a:rPr lang="en-SG" sz="1600">
                          <a:effectLst/>
                        </a:rPr>
                        <a:t>/202</a:t>
                      </a:r>
                      <a:r>
                        <a:rPr lang="id-ID" sz="1600">
                          <a:effectLst/>
                        </a:rPr>
                        <a:t>3</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3733961511"/>
                  </a:ext>
                </a:extLst>
              </a:tr>
              <a:tr h="159403">
                <a:tc>
                  <a:txBody>
                    <a:bodyPr/>
                    <a:lstStyle/>
                    <a:p>
                      <a:pPr>
                        <a:lnSpc>
                          <a:spcPct val="107000"/>
                        </a:lnSpc>
                        <a:spcAft>
                          <a:spcPts val="800"/>
                        </a:spcAft>
                      </a:pPr>
                      <a:r>
                        <a:rPr lang="en-SG" sz="1100">
                          <a:effectLst/>
                        </a:rPr>
                        <a:t>Testing Name/ Test Scenario ID</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Functional</a:t>
                      </a:r>
                      <a:r>
                        <a:rPr lang="en-SG" sz="1200">
                          <a:effectLst/>
                        </a:rPr>
                        <a:t> Testing/ TS00</a:t>
                      </a:r>
                      <a:r>
                        <a:rPr lang="id-ID" sz="1200">
                          <a:effectLst/>
                        </a:rPr>
                        <a:t>1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3607160478"/>
                  </a:ext>
                </a:extLst>
              </a:tr>
              <a:tr h="159403">
                <a:tc>
                  <a:txBody>
                    <a:bodyPr/>
                    <a:lstStyle/>
                    <a:p>
                      <a:pPr>
                        <a:lnSpc>
                          <a:spcPct val="107000"/>
                        </a:lnSpc>
                        <a:spcAft>
                          <a:spcPts val="800"/>
                        </a:spcAft>
                      </a:pPr>
                      <a:r>
                        <a:rPr lang="en-SG" sz="1100">
                          <a:effectLst/>
                        </a:rPr>
                        <a:t>Total Number of Test Cases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1</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3855410968"/>
                  </a:ext>
                </a:extLst>
              </a:tr>
              <a:tr h="159403">
                <a:tc>
                  <a:txBody>
                    <a:bodyPr/>
                    <a:lstStyle/>
                    <a:p>
                      <a:pPr>
                        <a:lnSpc>
                          <a:spcPct val="107000"/>
                        </a:lnSpc>
                        <a:spcAft>
                          <a:spcPts val="800"/>
                        </a:spcAft>
                      </a:pPr>
                      <a:r>
                        <a:rPr lang="en-SG" sz="1100">
                          <a:effectLst/>
                        </a:rPr>
                        <a:t>No. of Pass: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1</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2731694599"/>
                  </a:ext>
                </a:extLst>
              </a:tr>
              <a:tr h="159403">
                <a:tc>
                  <a:txBody>
                    <a:bodyPr/>
                    <a:lstStyle/>
                    <a:p>
                      <a:pPr>
                        <a:lnSpc>
                          <a:spcPct val="107000"/>
                        </a:lnSpc>
                        <a:spcAft>
                          <a:spcPts val="800"/>
                        </a:spcAft>
                      </a:pPr>
                      <a:r>
                        <a:rPr lang="en-SG" sz="1100">
                          <a:effectLst/>
                        </a:rPr>
                        <a:t>No. of Failures: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0</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280759061"/>
                  </a:ext>
                </a:extLst>
              </a:tr>
              <a:tr h="159403">
                <a:tc>
                  <a:txBody>
                    <a:bodyPr/>
                    <a:lstStyle/>
                    <a:p>
                      <a:pPr>
                        <a:lnSpc>
                          <a:spcPct val="107000"/>
                        </a:lnSpc>
                        <a:spcAft>
                          <a:spcPts val="800"/>
                        </a:spcAft>
                      </a:pPr>
                      <a:r>
                        <a:rPr lang="en-SG" sz="1100">
                          <a:effectLst/>
                        </a:rPr>
                        <a:t>Elapsed Time:</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00:1</a:t>
                      </a:r>
                      <a:r>
                        <a:rPr lang="id-ID" sz="1200">
                          <a:effectLst/>
                        </a:rPr>
                        <a:t>7</a:t>
                      </a:r>
                      <a:r>
                        <a:rPr lang="en-SG" sz="1200">
                          <a:effectLst/>
                        </a:rPr>
                        <a:t>:00</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2246791838"/>
                  </a:ext>
                </a:extLst>
              </a:tr>
              <a:tr h="159403">
                <a:tc>
                  <a:txBody>
                    <a:bodyPr/>
                    <a:lstStyle/>
                    <a:p>
                      <a:pPr>
                        <a:lnSpc>
                          <a:spcPct val="107000"/>
                        </a:lnSpc>
                        <a:spcAft>
                          <a:spcPts val="800"/>
                        </a:spcAft>
                      </a:pPr>
                      <a:r>
                        <a:rPr lang="en-SG" sz="1100">
                          <a:effectLst/>
                        </a:rPr>
                        <a:t>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1246180425"/>
                  </a:ext>
                </a:extLst>
              </a:tr>
              <a:tr h="160412">
                <a:tc>
                  <a:txBody>
                    <a:bodyPr/>
                    <a:lstStyle/>
                    <a:p>
                      <a:pPr>
                        <a:lnSpc>
                          <a:spcPct val="107000"/>
                        </a:lnSpc>
                        <a:spcAft>
                          <a:spcPts val="800"/>
                        </a:spcAft>
                      </a:pPr>
                      <a:r>
                        <a:rPr lang="en-SG" sz="1100">
                          <a:effectLst/>
                        </a:rPr>
                        <a:t>Tested By:</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Agung Yuda Pratama</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958464793"/>
                  </a:ext>
                </a:extLst>
              </a:tr>
              <a:tr h="175028">
                <a:tc>
                  <a:txBody>
                    <a:bodyPr/>
                    <a:lstStyle/>
                    <a:p>
                      <a:pPr>
                        <a:lnSpc>
                          <a:spcPct val="107000"/>
                        </a:lnSpc>
                        <a:spcAft>
                          <a:spcPts val="800"/>
                        </a:spcAft>
                      </a:pPr>
                      <a:r>
                        <a:rPr lang="en-SG" sz="1100">
                          <a:effectLst/>
                        </a:rPr>
                        <a:t>Tested Date:</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600">
                          <a:effectLst/>
                        </a:rPr>
                        <a:t>29</a:t>
                      </a:r>
                      <a:r>
                        <a:rPr lang="en-SG" sz="1600">
                          <a:effectLst/>
                        </a:rPr>
                        <a:t>/</a:t>
                      </a:r>
                      <a:r>
                        <a:rPr lang="id-ID" sz="1600">
                          <a:effectLst/>
                        </a:rPr>
                        <a:t>04</a:t>
                      </a:r>
                      <a:r>
                        <a:rPr lang="en-SG" sz="1600">
                          <a:effectLst/>
                        </a:rPr>
                        <a:t>/202</a:t>
                      </a:r>
                      <a:r>
                        <a:rPr lang="id-ID" sz="1600">
                          <a:effectLst/>
                        </a:rPr>
                        <a:t>3</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3400588840"/>
                  </a:ext>
                </a:extLst>
              </a:tr>
              <a:tr h="156966">
                <a:tc>
                  <a:txBody>
                    <a:bodyPr/>
                    <a:lstStyle/>
                    <a:p>
                      <a:pPr>
                        <a:lnSpc>
                          <a:spcPct val="107000"/>
                        </a:lnSpc>
                        <a:spcAft>
                          <a:spcPts val="800"/>
                        </a:spcAft>
                      </a:pPr>
                      <a:r>
                        <a:rPr lang="en-SG" sz="1100">
                          <a:effectLst/>
                        </a:rPr>
                        <a:t>Testing Name/ Test Scenario ID</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UAT Testing/ </a:t>
                      </a:r>
                      <a:r>
                        <a:rPr lang="en-SG" sz="1100">
                          <a:effectLst/>
                        </a:rPr>
                        <a:t>UA004</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2461619987"/>
                  </a:ext>
                </a:extLst>
              </a:tr>
              <a:tr h="159403">
                <a:tc>
                  <a:txBody>
                    <a:bodyPr/>
                    <a:lstStyle/>
                    <a:p>
                      <a:pPr>
                        <a:lnSpc>
                          <a:spcPct val="107000"/>
                        </a:lnSpc>
                        <a:spcAft>
                          <a:spcPts val="800"/>
                        </a:spcAft>
                      </a:pPr>
                      <a:r>
                        <a:rPr lang="en-SG" sz="1100">
                          <a:effectLst/>
                        </a:rPr>
                        <a:t>Total Number of Test Cases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1</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3260810721"/>
                  </a:ext>
                </a:extLst>
              </a:tr>
              <a:tr h="159403">
                <a:tc>
                  <a:txBody>
                    <a:bodyPr/>
                    <a:lstStyle/>
                    <a:p>
                      <a:pPr>
                        <a:lnSpc>
                          <a:spcPct val="107000"/>
                        </a:lnSpc>
                        <a:spcAft>
                          <a:spcPts val="800"/>
                        </a:spcAft>
                      </a:pPr>
                      <a:r>
                        <a:rPr lang="en-SG" sz="1100">
                          <a:effectLst/>
                        </a:rPr>
                        <a:t>No. of Pass: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1</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3987873106"/>
                  </a:ext>
                </a:extLst>
              </a:tr>
              <a:tr h="159403">
                <a:tc>
                  <a:txBody>
                    <a:bodyPr/>
                    <a:lstStyle/>
                    <a:p>
                      <a:pPr>
                        <a:lnSpc>
                          <a:spcPct val="107000"/>
                        </a:lnSpc>
                        <a:spcAft>
                          <a:spcPts val="800"/>
                        </a:spcAft>
                      </a:pPr>
                      <a:r>
                        <a:rPr lang="en-SG" sz="1100">
                          <a:effectLst/>
                        </a:rPr>
                        <a:t>No. of Failures: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0</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1471557246"/>
                  </a:ext>
                </a:extLst>
              </a:tr>
              <a:tr h="159403">
                <a:tc>
                  <a:txBody>
                    <a:bodyPr/>
                    <a:lstStyle/>
                    <a:p>
                      <a:pPr>
                        <a:lnSpc>
                          <a:spcPct val="107000"/>
                        </a:lnSpc>
                        <a:spcAft>
                          <a:spcPts val="800"/>
                        </a:spcAft>
                      </a:pPr>
                      <a:r>
                        <a:rPr lang="en-SG" sz="1100">
                          <a:effectLst/>
                        </a:rPr>
                        <a:t>Elapsed Time:</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00:1</a:t>
                      </a:r>
                      <a:r>
                        <a:rPr lang="id-ID" sz="1200">
                          <a:effectLst/>
                        </a:rPr>
                        <a:t>7</a:t>
                      </a:r>
                      <a:r>
                        <a:rPr lang="en-SG" sz="1200">
                          <a:effectLst/>
                        </a:rPr>
                        <a:t>:00</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1559443345"/>
                  </a:ext>
                </a:extLst>
              </a:tr>
              <a:tr h="159403">
                <a:tc>
                  <a:txBody>
                    <a:bodyPr/>
                    <a:lstStyle/>
                    <a:p>
                      <a:pPr>
                        <a:lnSpc>
                          <a:spcPct val="107000"/>
                        </a:lnSpc>
                        <a:spcAft>
                          <a:spcPts val="800"/>
                        </a:spcAft>
                      </a:pPr>
                      <a:r>
                        <a:rPr lang="en-SG" sz="1100">
                          <a:effectLst/>
                        </a:rPr>
                        <a:t>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363997883"/>
                  </a:ext>
                </a:extLst>
              </a:tr>
              <a:tr h="159403">
                <a:tc gridSpan="2">
                  <a:txBody>
                    <a:bodyPr/>
                    <a:lstStyle/>
                    <a:p>
                      <a:pPr algn="ctr">
                        <a:lnSpc>
                          <a:spcPct val="107000"/>
                        </a:lnSpc>
                        <a:spcAft>
                          <a:spcPts val="800"/>
                        </a:spcAft>
                      </a:pPr>
                      <a:r>
                        <a:rPr lang="en-SG" sz="1200">
                          <a:effectLst/>
                        </a:rPr>
                        <a:t>SUMMARY LOG STATUS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hMerge="1">
                  <a:txBody>
                    <a:bodyPr/>
                    <a:lstStyle/>
                    <a:p>
                      <a:endParaRPr lang="id-ID"/>
                    </a:p>
                  </a:txBody>
                  <a:tcPr/>
                </a:tc>
                <a:extLst>
                  <a:ext uri="{0D108BD9-81ED-4DB2-BD59-A6C34878D82A}">
                    <a16:rowId xmlns:a16="http://schemas.microsoft.com/office/drawing/2014/main" val="148709614"/>
                  </a:ext>
                </a:extLst>
              </a:tr>
              <a:tr h="159403">
                <a:tc>
                  <a:txBody>
                    <a:bodyPr/>
                    <a:lstStyle/>
                    <a:p>
                      <a:pPr>
                        <a:lnSpc>
                          <a:spcPct val="107000"/>
                        </a:lnSpc>
                        <a:spcAft>
                          <a:spcPts val="800"/>
                        </a:spcAft>
                      </a:pPr>
                      <a:r>
                        <a:rPr lang="en-SG" sz="1100">
                          <a:effectLst/>
                        </a:rPr>
                        <a:t>Total Number of Test Cases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2</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2136293219"/>
                  </a:ext>
                </a:extLst>
              </a:tr>
              <a:tr h="159403">
                <a:tc>
                  <a:txBody>
                    <a:bodyPr/>
                    <a:lstStyle/>
                    <a:p>
                      <a:pPr>
                        <a:lnSpc>
                          <a:spcPct val="107000"/>
                        </a:lnSpc>
                        <a:spcAft>
                          <a:spcPts val="800"/>
                        </a:spcAft>
                      </a:pPr>
                      <a:r>
                        <a:rPr lang="en-SG" sz="1100">
                          <a:effectLst/>
                        </a:rPr>
                        <a:t>Total Number of Pass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id-ID" sz="1200">
                          <a:effectLst/>
                        </a:rPr>
                        <a:t>2</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2653700392"/>
                  </a:ext>
                </a:extLst>
              </a:tr>
              <a:tr h="159403">
                <a:tc>
                  <a:txBody>
                    <a:bodyPr/>
                    <a:lstStyle/>
                    <a:p>
                      <a:pPr>
                        <a:lnSpc>
                          <a:spcPct val="107000"/>
                        </a:lnSpc>
                        <a:spcAft>
                          <a:spcPts val="800"/>
                        </a:spcAft>
                      </a:pPr>
                      <a:r>
                        <a:rPr lang="en-SG" sz="1100">
                          <a:effectLst/>
                        </a:rPr>
                        <a:t>Total Number of Failures</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0</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4105482438"/>
                  </a:ext>
                </a:extLst>
              </a:tr>
              <a:tr h="159403">
                <a:tc>
                  <a:txBody>
                    <a:bodyPr/>
                    <a:lstStyle/>
                    <a:p>
                      <a:pPr>
                        <a:lnSpc>
                          <a:spcPct val="107000"/>
                        </a:lnSpc>
                        <a:spcAft>
                          <a:spcPts val="800"/>
                        </a:spcAft>
                      </a:pPr>
                      <a:r>
                        <a:rPr lang="en-SG" sz="1100">
                          <a:effectLst/>
                        </a:rPr>
                        <a:t>Pass %</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a:effectLst/>
                        </a:rPr>
                        <a:t>100%</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1704832218"/>
                  </a:ext>
                </a:extLst>
              </a:tr>
              <a:tr h="159403">
                <a:tc>
                  <a:txBody>
                    <a:bodyPr/>
                    <a:lstStyle/>
                    <a:p>
                      <a:pPr>
                        <a:lnSpc>
                          <a:spcPct val="107000"/>
                        </a:lnSpc>
                        <a:spcAft>
                          <a:spcPts val="800"/>
                        </a:spcAft>
                      </a:pPr>
                      <a:r>
                        <a:rPr lang="en-SG" sz="1100">
                          <a:effectLst/>
                        </a:rPr>
                        <a:t>Total Elapsed Time</a:t>
                      </a:r>
                      <a:endParaRPr lang="id-ID" sz="120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tc>
                  <a:txBody>
                    <a:bodyPr/>
                    <a:lstStyle/>
                    <a:p>
                      <a:pPr>
                        <a:lnSpc>
                          <a:spcPct val="107000"/>
                        </a:lnSpc>
                        <a:spcAft>
                          <a:spcPts val="800"/>
                        </a:spcAft>
                      </a:pPr>
                      <a:r>
                        <a:rPr lang="en-SG" sz="1200" dirty="0">
                          <a:effectLst/>
                        </a:rPr>
                        <a:t>00:</a:t>
                      </a:r>
                      <a:r>
                        <a:rPr lang="id-ID" sz="1200" dirty="0">
                          <a:effectLst/>
                        </a:rPr>
                        <a:t>17</a:t>
                      </a:r>
                      <a:r>
                        <a:rPr lang="en-SG" sz="1200" dirty="0">
                          <a:effectLst/>
                        </a:rPr>
                        <a:t>:00</a:t>
                      </a:r>
                      <a:endParaRPr lang="id-ID" sz="1200" dirty="0">
                        <a:effectLst/>
                        <a:latin typeface="Calibri" panose="020F0502020204030204" pitchFamily="34" charset="0"/>
                        <a:ea typeface="SimSun" panose="02010600030101010101" pitchFamily="2" charset="-122"/>
                        <a:cs typeface="Arial" panose="020B0604020202020204" pitchFamily="34" charset="0"/>
                      </a:endParaRPr>
                    </a:p>
                  </a:txBody>
                  <a:tcPr marL="64165" marR="64165" marT="0" marB="0"/>
                </a:tc>
                <a:extLst>
                  <a:ext uri="{0D108BD9-81ED-4DB2-BD59-A6C34878D82A}">
                    <a16:rowId xmlns:a16="http://schemas.microsoft.com/office/drawing/2014/main" val="1902118357"/>
                  </a:ext>
                </a:extLst>
              </a:tr>
            </a:tbl>
          </a:graphicData>
        </a:graphic>
      </p:graphicFrame>
    </p:spTree>
    <p:extLst>
      <p:ext uri="{BB962C8B-B14F-4D97-AF65-F5344CB8AC3E}">
        <p14:creationId xmlns:p14="http://schemas.microsoft.com/office/powerpoint/2010/main" val="2670594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4811CE-B835-4711-856C-25512DEAF7DB}"/>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a:t>
            </a:r>
            <a:r>
              <a:rPr lang="id-ID" altLang="en-US" sz="2800" b="0" dirty="0">
                <a:solidFill>
                  <a:srgbClr val="FFFFFF"/>
                </a:solidFill>
                <a:latin typeface="Arial" panose="020B0604020202020204" pitchFamily="34" charset="0"/>
                <a:ea typeface="ヒラギノ角ゴ Pro W3" charset="-128"/>
                <a:cs typeface="Arial" panose="020B0604020202020204" pitchFamily="34" charset="0"/>
              </a:rPr>
              <a:t>2</a:t>
            </a:r>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 Project Results</a:t>
            </a:r>
          </a:p>
        </p:txBody>
      </p:sp>
      <p:sp>
        <p:nvSpPr>
          <p:cNvPr id="4" name="Rectangle 3">
            <a:extLst>
              <a:ext uri="{FF2B5EF4-FFF2-40B4-BE49-F238E27FC236}">
                <a16:creationId xmlns:a16="http://schemas.microsoft.com/office/drawing/2014/main" id="{B986187B-999C-4D18-B363-6735EDAC02B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9" name="Picture 8">
            <a:extLst>
              <a:ext uri="{FF2B5EF4-FFF2-40B4-BE49-F238E27FC236}">
                <a16:creationId xmlns:a16="http://schemas.microsoft.com/office/drawing/2014/main" id="{1F6388BB-180D-4127-B835-E5AC28376666}"/>
              </a:ext>
            </a:extLst>
          </p:cNvPr>
          <p:cNvPicPr>
            <a:picLocks noChangeAspect="1"/>
          </p:cNvPicPr>
          <p:nvPr/>
        </p:nvPicPr>
        <p:blipFill>
          <a:blip r:embed="rId2"/>
          <a:stretch>
            <a:fillRect/>
          </a:stretch>
        </p:blipFill>
        <p:spPr>
          <a:xfrm>
            <a:off x="1475656" y="1519064"/>
            <a:ext cx="5902936" cy="4680000"/>
          </a:xfrm>
          <a:prstGeom prst="rect">
            <a:avLst/>
          </a:prstGeom>
        </p:spPr>
      </p:pic>
    </p:spTree>
    <p:extLst>
      <p:ext uri="{BB962C8B-B14F-4D97-AF65-F5344CB8AC3E}">
        <p14:creationId xmlns:p14="http://schemas.microsoft.com/office/powerpoint/2010/main" val="2815784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A9042A-1666-4221-A396-8E491B605554}"/>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13. Project Results</a:t>
            </a:r>
          </a:p>
        </p:txBody>
      </p:sp>
      <p:sp>
        <p:nvSpPr>
          <p:cNvPr id="4" name="Rectangle 3">
            <a:extLst>
              <a:ext uri="{FF2B5EF4-FFF2-40B4-BE49-F238E27FC236}">
                <a16:creationId xmlns:a16="http://schemas.microsoft.com/office/drawing/2014/main" id="{CA9AF49A-BADC-4E3B-8587-02F60D04B12E}"/>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35B09CE0-5BAB-4BA4-BE79-F4F06AE263B9}"/>
              </a:ext>
            </a:extLst>
          </p:cNvPr>
          <p:cNvPicPr>
            <a:picLocks noChangeAspect="1"/>
          </p:cNvPicPr>
          <p:nvPr/>
        </p:nvPicPr>
        <p:blipFill>
          <a:blip r:embed="rId2"/>
          <a:stretch>
            <a:fillRect/>
          </a:stretch>
        </p:blipFill>
        <p:spPr>
          <a:xfrm>
            <a:off x="1763688" y="1496093"/>
            <a:ext cx="5605757" cy="5220000"/>
          </a:xfrm>
          <a:prstGeom prst="rect">
            <a:avLst/>
          </a:prstGeom>
        </p:spPr>
      </p:pic>
    </p:spTree>
    <p:extLst>
      <p:ext uri="{BB962C8B-B14F-4D97-AF65-F5344CB8AC3E}">
        <p14:creationId xmlns:p14="http://schemas.microsoft.com/office/powerpoint/2010/main" val="4240241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A8C8C5-A609-4D54-AA4A-8A065B782457}"/>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13. Project Results</a:t>
            </a:r>
          </a:p>
        </p:txBody>
      </p:sp>
      <p:sp>
        <p:nvSpPr>
          <p:cNvPr id="4" name="Rectangle 3">
            <a:extLst>
              <a:ext uri="{FF2B5EF4-FFF2-40B4-BE49-F238E27FC236}">
                <a16:creationId xmlns:a16="http://schemas.microsoft.com/office/drawing/2014/main" id="{E2BE67B1-320E-4975-AEA5-C7DF33768593}"/>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7B8888C1-2382-433D-91DC-7D24A2202332}"/>
              </a:ext>
            </a:extLst>
          </p:cNvPr>
          <p:cNvPicPr>
            <a:picLocks noChangeAspect="1"/>
          </p:cNvPicPr>
          <p:nvPr/>
        </p:nvPicPr>
        <p:blipFill>
          <a:blip r:embed="rId2"/>
          <a:stretch>
            <a:fillRect/>
          </a:stretch>
        </p:blipFill>
        <p:spPr>
          <a:xfrm>
            <a:off x="1115616" y="1556792"/>
            <a:ext cx="2356946" cy="5040000"/>
          </a:xfrm>
          <a:prstGeom prst="rect">
            <a:avLst/>
          </a:prstGeom>
        </p:spPr>
      </p:pic>
      <p:pic>
        <p:nvPicPr>
          <p:cNvPr id="8" name="Picture 7">
            <a:extLst>
              <a:ext uri="{FF2B5EF4-FFF2-40B4-BE49-F238E27FC236}">
                <a16:creationId xmlns:a16="http://schemas.microsoft.com/office/drawing/2014/main" id="{75CA43C2-F376-4645-9785-542DADBF0210}"/>
              </a:ext>
            </a:extLst>
          </p:cNvPr>
          <p:cNvPicPr>
            <a:picLocks noChangeAspect="1"/>
          </p:cNvPicPr>
          <p:nvPr/>
        </p:nvPicPr>
        <p:blipFill>
          <a:blip r:embed="rId3"/>
          <a:stretch>
            <a:fillRect/>
          </a:stretch>
        </p:blipFill>
        <p:spPr>
          <a:xfrm>
            <a:off x="4539084" y="1556792"/>
            <a:ext cx="4098000" cy="5040000"/>
          </a:xfrm>
          <a:prstGeom prst="rect">
            <a:avLst/>
          </a:prstGeom>
        </p:spPr>
      </p:pic>
    </p:spTree>
    <p:extLst>
      <p:ext uri="{BB962C8B-B14F-4D97-AF65-F5344CB8AC3E}">
        <p14:creationId xmlns:p14="http://schemas.microsoft.com/office/powerpoint/2010/main" val="2286619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539EFC-0775-431F-92B3-EA8B733EDA18}"/>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13. Project Results</a:t>
            </a:r>
          </a:p>
        </p:txBody>
      </p:sp>
      <p:sp>
        <p:nvSpPr>
          <p:cNvPr id="4" name="Rectangle 3">
            <a:extLst>
              <a:ext uri="{FF2B5EF4-FFF2-40B4-BE49-F238E27FC236}">
                <a16:creationId xmlns:a16="http://schemas.microsoft.com/office/drawing/2014/main" id="{EA7F409D-D467-47CD-B30B-94190C5D0B06}"/>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0380B610-0A5D-4D0F-86E3-74FAD305AB47}"/>
              </a:ext>
            </a:extLst>
          </p:cNvPr>
          <p:cNvPicPr>
            <a:picLocks noChangeAspect="1"/>
          </p:cNvPicPr>
          <p:nvPr/>
        </p:nvPicPr>
        <p:blipFill>
          <a:blip r:embed="rId2"/>
          <a:stretch>
            <a:fillRect/>
          </a:stretch>
        </p:blipFill>
        <p:spPr>
          <a:xfrm>
            <a:off x="323528" y="1531144"/>
            <a:ext cx="2338533" cy="5040000"/>
          </a:xfrm>
          <a:prstGeom prst="rect">
            <a:avLst/>
          </a:prstGeom>
        </p:spPr>
      </p:pic>
      <p:pic>
        <p:nvPicPr>
          <p:cNvPr id="8" name="Picture 7">
            <a:extLst>
              <a:ext uri="{FF2B5EF4-FFF2-40B4-BE49-F238E27FC236}">
                <a16:creationId xmlns:a16="http://schemas.microsoft.com/office/drawing/2014/main" id="{EB599398-A1DA-4946-882B-9726E217451F}"/>
              </a:ext>
            </a:extLst>
          </p:cNvPr>
          <p:cNvPicPr>
            <a:picLocks noChangeAspect="1"/>
          </p:cNvPicPr>
          <p:nvPr/>
        </p:nvPicPr>
        <p:blipFill>
          <a:blip r:embed="rId3"/>
          <a:stretch>
            <a:fillRect/>
          </a:stretch>
        </p:blipFill>
        <p:spPr>
          <a:xfrm>
            <a:off x="2861555" y="1560488"/>
            <a:ext cx="2347303" cy="5040000"/>
          </a:xfrm>
          <a:prstGeom prst="rect">
            <a:avLst/>
          </a:prstGeom>
        </p:spPr>
      </p:pic>
      <p:pic>
        <p:nvPicPr>
          <p:cNvPr id="10" name="Picture 9">
            <a:extLst>
              <a:ext uri="{FF2B5EF4-FFF2-40B4-BE49-F238E27FC236}">
                <a16:creationId xmlns:a16="http://schemas.microsoft.com/office/drawing/2014/main" id="{A81ECFDF-B459-4638-B815-B7999C936EDC}"/>
              </a:ext>
            </a:extLst>
          </p:cNvPr>
          <p:cNvPicPr>
            <a:picLocks noChangeAspect="1"/>
          </p:cNvPicPr>
          <p:nvPr/>
        </p:nvPicPr>
        <p:blipFill>
          <a:blip r:embed="rId4"/>
          <a:stretch>
            <a:fillRect/>
          </a:stretch>
        </p:blipFill>
        <p:spPr>
          <a:xfrm>
            <a:off x="5370723" y="1531144"/>
            <a:ext cx="3432024" cy="5040000"/>
          </a:xfrm>
          <a:prstGeom prst="rect">
            <a:avLst/>
          </a:prstGeom>
        </p:spPr>
      </p:pic>
    </p:spTree>
    <p:extLst>
      <p:ext uri="{BB962C8B-B14F-4D97-AF65-F5344CB8AC3E}">
        <p14:creationId xmlns:p14="http://schemas.microsoft.com/office/powerpoint/2010/main" val="4039043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9241EFA-6FC9-4CCB-9436-0FFEBB866B3F}"/>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13. Project Results</a:t>
            </a:r>
          </a:p>
        </p:txBody>
      </p:sp>
      <p:sp>
        <p:nvSpPr>
          <p:cNvPr id="4" name="Rectangle 3">
            <a:extLst>
              <a:ext uri="{FF2B5EF4-FFF2-40B4-BE49-F238E27FC236}">
                <a16:creationId xmlns:a16="http://schemas.microsoft.com/office/drawing/2014/main" id="{924E81B5-0CD3-4679-9F93-888AC6E0FC3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5AA22337-77CD-46A6-908E-49FB6F5355B7}"/>
              </a:ext>
            </a:extLst>
          </p:cNvPr>
          <p:cNvPicPr>
            <a:picLocks noChangeAspect="1"/>
          </p:cNvPicPr>
          <p:nvPr/>
        </p:nvPicPr>
        <p:blipFill>
          <a:blip r:embed="rId2"/>
          <a:stretch>
            <a:fillRect/>
          </a:stretch>
        </p:blipFill>
        <p:spPr>
          <a:xfrm>
            <a:off x="1331640" y="1556792"/>
            <a:ext cx="6108820" cy="5040000"/>
          </a:xfrm>
          <a:prstGeom prst="rect">
            <a:avLst/>
          </a:prstGeom>
        </p:spPr>
      </p:pic>
    </p:spTree>
    <p:extLst>
      <p:ext uri="{BB962C8B-B14F-4D97-AF65-F5344CB8AC3E}">
        <p14:creationId xmlns:p14="http://schemas.microsoft.com/office/powerpoint/2010/main" val="1690907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1A4E0A-8C67-45E8-84A0-A818659221A6}"/>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13. Project Results</a:t>
            </a:r>
          </a:p>
        </p:txBody>
      </p:sp>
      <p:sp>
        <p:nvSpPr>
          <p:cNvPr id="4" name="Rectangle 3">
            <a:extLst>
              <a:ext uri="{FF2B5EF4-FFF2-40B4-BE49-F238E27FC236}">
                <a16:creationId xmlns:a16="http://schemas.microsoft.com/office/drawing/2014/main" id="{5926CB1B-4093-40E3-8C86-57E9B8D7B6B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A3474680-BEC0-45F7-B6C5-3853913F3723}"/>
              </a:ext>
            </a:extLst>
          </p:cNvPr>
          <p:cNvPicPr>
            <a:picLocks noChangeAspect="1"/>
          </p:cNvPicPr>
          <p:nvPr/>
        </p:nvPicPr>
        <p:blipFill>
          <a:blip r:embed="rId2"/>
          <a:stretch>
            <a:fillRect/>
          </a:stretch>
        </p:blipFill>
        <p:spPr>
          <a:xfrm>
            <a:off x="1299832" y="1556792"/>
            <a:ext cx="6544335" cy="5040000"/>
          </a:xfrm>
          <a:prstGeom prst="rect">
            <a:avLst/>
          </a:prstGeom>
        </p:spPr>
      </p:pic>
    </p:spTree>
    <p:extLst>
      <p:ext uri="{BB962C8B-B14F-4D97-AF65-F5344CB8AC3E}">
        <p14:creationId xmlns:p14="http://schemas.microsoft.com/office/powerpoint/2010/main" val="2821658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EFF28F-0F39-43A3-AB3B-29EFEDABFABA}"/>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13. Project Results</a:t>
            </a:r>
          </a:p>
        </p:txBody>
      </p:sp>
      <p:sp>
        <p:nvSpPr>
          <p:cNvPr id="4" name="Rectangle 3">
            <a:extLst>
              <a:ext uri="{FF2B5EF4-FFF2-40B4-BE49-F238E27FC236}">
                <a16:creationId xmlns:a16="http://schemas.microsoft.com/office/drawing/2014/main" id="{A25BEAB3-6076-4371-A938-EC3E8FB4CE57}"/>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62F4A2E9-A3C0-4DFC-997F-86880473C82B}"/>
              </a:ext>
            </a:extLst>
          </p:cNvPr>
          <p:cNvPicPr>
            <a:picLocks noChangeAspect="1"/>
          </p:cNvPicPr>
          <p:nvPr/>
        </p:nvPicPr>
        <p:blipFill>
          <a:blip r:embed="rId2"/>
          <a:stretch>
            <a:fillRect/>
          </a:stretch>
        </p:blipFill>
        <p:spPr>
          <a:xfrm>
            <a:off x="1768808" y="1556792"/>
            <a:ext cx="5606384" cy="5040000"/>
          </a:xfrm>
          <a:prstGeom prst="rect">
            <a:avLst/>
          </a:prstGeom>
        </p:spPr>
      </p:pic>
    </p:spTree>
    <p:extLst>
      <p:ext uri="{BB962C8B-B14F-4D97-AF65-F5344CB8AC3E}">
        <p14:creationId xmlns:p14="http://schemas.microsoft.com/office/powerpoint/2010/main" val="2821106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F656787-428D-4AF2-A2F6-9DA492B52EA3}"/>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13. Project Results</a:t>
            </a:r>
          </a:p>
        </p:txBody>
      </p:sp>
      <p:sp>
        <p:nvSpPr>
          <p:cNvPr id="4" name="Rectangle 3">
            <a:extLst>
              <a:ext uri="{FF2B5EF4-FFF2-40B4-BE49-F238E27FC236}">
                <a16:creationId xmlns:a16="http://schemas.microsoft.com/office/drawing/2014/main" id="{5457AB18-F503-4A06-AD75-E7322C5022C7}"/>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5ED91347-6335-4E31-BCF4-99C2DA84DEC7}"/>
              </a:ext>
            </a:extLst>
          </p:cNvPr>
          <p:cNvPicPr>
            <a:picLocks noChangeAspect="1"/>
          </p:cNvPicPr>
          <p:nvPr/>
        </p:nvPicPr>
        <p:blipFill>
          <a:blip r:embed="rId2"/>
          <a:stretch>
            <a:fillRect/>
          </a:stretch>
        </p:blipFill>
        <p:spPr>
          <a:xfrm>
            <a:off x="1252501" y="1556792"/>
            <a:ext cx="6638997" cy="5040000"/>
          </a:xfrm>
          <a:prstGeom prst="rect">
            <a:avLst/>
          </a:prstGeom>
        </p:spPr>
      </p:pic>
    </p:spTree>
    <p:extLst>
      <p:ext uri="{BB962C8B-B14F-4D97-AF65-F5344CB8AC3E}">
        <p14:creationId xmlns:p14="http://schemas.microsoft.com/office/powerpoint/2010/main" val="690865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List of software used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3" name="Rectangle 6">
            <a:extLst>
              <a:ext uri="{FF2B5EF4-FFF2-40B4-BE49-F238E27FC236}">
                <a16:creationId xmlns:a16="http://schemas.microsoft.com/office/drawing/2014/main" id="{852F2E33-CB7F-FBB6-36D8-4BC8530FB034}"/>
              </a:ext>
            </a:extLst>
          </p:cNvPr>
          <p:cNvSpPr>
            <a:spLocks noChangeArrowheads="1"/>
          </p:cNvSpPr>
          <p:nvPr/>
        </p:nvSpPr>
        <p:spPr bwMode="auto">
          <a:xfrm>
            <a:off x="7136137" y="1237118"/>
            <a:ext cx="1475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254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25438" algn="l" defTabSz="914400" rtl="0" eaLnBrk="0" fontAlgn="base" latinLnBrk="0" hangingPunct="0">
              <a:lnSpc>
                <a:spcPct val="100000"/>
              </a:lnSpc>
              <a:spcBef>
                <a:spcPct val="0"/>
              </a:spcBef>
              <a:spcAft>
                <a:spcPct val="0"/>
              </a:spcAft>
              <a:buClrTx/>
              <a:buSzTx/>
              <a:buFontTx/>
              <a:buNone/>
              <a:tabLst/>
            </a:pPr>
            <a:r>
              <a:rPr kumimoji="0" lang="id-ID" altLang="en-US" sz="1800" b="1" i="0" u="none" strike="noStrike" cap="none" normalizeH="0" baseline="0" dirty="0">
                <a:ln>
                  <a:noFill/>
                </a:ln>
                <a:solidFill>
                  <a:schemeClr val="tx1"/>
                </a:solidFill>
                <a:effectLst/>
                <a:latin typeface="Arial" panose="020B0604020202020204" pitchFamily="34" charset="0"/>
              </a:rPr>
              <a:t>WORD</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4" name="Rectangle 7">
            <a:extLst>
              <a:ext uri="{FF2B5EF4-FFF2-40B4-BE49-F238E27FC236}">
                <a16:creationId xmlns:a16="http://schemas.microsoft.com/office/drawing/2014/main" id="{2C77E597-4E63-A131-B127-3FB7B92329A6}"/>
              </a:ext>
            </a:extLst>
          </p:cNvPr>
          <p:cNvSpPr>
            <a:spLocks noChangeArrowheads="1"/>
          </p:cNvSpPr>
          <p:nvPr/>
        </p:nvSpPr>
        <p:spPr bwMode="auto">
          <a:xfrm>
            <a:off x="588963" y="2384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11" name="Picture 10">
            <a:extLst>
              <a:ext uri="{FF2B5EF4-FFF2-40B4-BE49-F238E27FC236}">
                <a16:creationId xmlns:a16="http://schemas.microsoft.com/office/drawing/2014/main" id="{CD06EE5A-6F7D-48DA-99F7-9C7C940C9EB4}"/>
              </a:ext>
            </a:extLst>
          </p:cNvPr>
          <p:cNvPicPr>
            <a:picLocks noChangeAspect="1"/>
          </p:cNvPicPr>
          <p:nvPr/>
        </p:nvPicPr>
        <p:blipFill rotWithShape="1">
          <a:blip r:embed="rId2">
            <a:extLst>
              <a:ext uri="{28A0092B-C50C-407E-A947-70E740481C1C}">
                <a14:useLocalDpi xmlns:a14="http://schemas.microsoft.com/office/drawing/2010/main" val="0"/>
              </a:ext>
            </a:extLst>
          </a:blip>
          <a:srcRect l="1338" t="3473"/>
          <a:stretch/>
        </p:blipFill>
        <p:spPr bwMode="auto">
          <a:xfrm>
            <a:off x="168866" y="1632620"/>
            <a:ext cx="3819525" cy="179959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9F465F7-CC50-4E44-8EE0-8401398F1239}"/>
              </a:ext>
            </a:extLst>
          </p:cNvPr>
          <p:cNvPicPr>
            <a:picLocks noChangeAspect="1"/>
          </p:cNvPicPr>
          <p:nvPr/>
        </p:nvPicPr>
        <p:blipFill>
          <a:blip r:embed="rId3"/>
          <a:stretch>
            <a:fillRect/>
          </a:stretch>
        </p:blipFill>
        <p:spPr>
          <a:xfrm>
            <a:off x="232265" y="3763697"/>
            <a:ext cx="3724275" cy="1590675"/>
          </a:xfrm>
          <a:prstGeom prst="rect">
            <a:avLst/>
          </a:prstGeom>
        </p:spPr>
      </p:pic>
      <p:pic>
        <p:nvPicPr>
          <p:cNvPr id="13" name="Picture 12">
            <a:extLst>
              <a:ext uri="{FF2B5EF4-FFF2-40B4-BE49-F238E27FC236}">
                <a16:creationId xmlns:a16="http://schemas.microsoft.com/office/drawing/2014/main" id="{6532D121-7FD2-4409-9E70-E9CD20B1F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800" y="1760890"/>
            <a:ext cx="2314575" cy="1543050"/>
          </a:xfrm>
          <a:prstGeom prst="rect">
            <a:avLst/>
          </a:prstGeom>
        </p:spPr>
      </p:pic>
      <p:pic>
        <p:nvPicPr>
          <p:cNvPr id="14" name="Picture 13">
            <a:extLst>
              <a:ext uri="{FF2B5EF4-FFF2-40B4-BE49-F238E27FC236}">
                <a16:creationId xmlns:a16="http://schemas.microsoft.com/office/drawing/2014/main" id="{C50D289D-2359-4B65-9C19-15612040A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1866" y="1685747"/>
            <a:ext cx="1457325" cy="1485900"/>
          </a:xfrm>
          <a:prstGeom prst="rect">
            <a:avLst/>
          </a:prstGeom>
        </p:spPr>
      </p:pic>
      <p:sp>
        <p:nvSpPr>
          <p:cNvPr id="15" name="Rectangle 6">
            <a:extLst>
              <a:ext uri="{FF2B5EF4-FFF2-40B4-BE49-F238E27FC236}">
                <a16:creationId xmlns:a16="http://schemas.microsoft.com/office/drawing/2014/main" id="{ED05FF59-DE09-4E74-A7DE-E4AED36721F2}"/>
              </a:ext>
            </a:extLst>
          </p:cNvPr>
          <p:cNvSpPr>
            <a:spLocks noChangeArrowheads="1"/>
          </p:cNvSpPr>
          <p:nvPr/>
        </p:nvSpPr>
        <p:spPr bwMode="auto">
          <a:xfrm>
            <a:off x="4858536" y="1256446"/>
            <a:ext cx="1475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254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25438" algn="l" defTabSz="914400" rtl="0" eaLnBrk="0" fontAlgn="base" latinLnBrk="0" hangingPunct="0">
              <a:lnSpc>
                <a:spcPct val="100000"/>
              </a:lnSpc>
              <a:spcBef>
                <a:spcPct val="0"/>
              </a:spcBef>
              <a:spcAft>
                <a:spcPct val="0"/>
              </a:spcAft>
              <a:buClrTx/>
              <a:buSzTx/>
              <a:buFontTx/>
              <a:buNone/>
              <a:tabLst/>
            </a:pPr>
            <a:r>
              <a:rPr kumimoji="0" lang="id-ID" altLang="en-US" sz="1800" b="1" i="0" u="none" strike="noStrike" cap="none" normalizeH="0" baseline="0" dirty="0">
                <a:ln>
                  <a:noFill/>
                </a:ln>
                <a:solidFill>
                  <a:schemeClr val="tx1"/>
                </a:solidFill>
                <a:effectLst/>
                <a:latin typeface="Arial" panose="020B0604020202020204" pitchFamily="34" charset="0"/>
              </a:rPr>
              <a:t>MySQL</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6" name="Rectangle 6">
            <a:extLst>
              <a:ext uri="{FF2B5EF4-FFF2-40B4-BE49-F238E27FC236}">
                <a16:creationId xmlns:a16="http://schemas.microsoft.com/office/drawing/2014/main" id="{6FA0C801-822C-4440-82FB-BD87F7704078}"/>
              </a:ext>
            </a:extLst>
          </p:cNvPr>
          <p:cNvSpPr>
            <a:spLocks noChangeArrowheads="1"/>
          </p:cNvSpPr>
          <p:nvPr/>
        </p:nvSpPr>
        <p:spPr bwMode="auto">
          <a:xfrm>
            <a:off x="1315967" y="1259230"/>
            <a:ext cx="167185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254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defTabSz="914400" rtl="0" eaLnBrk="0" fontAlgn="base" latinLnBrk="0" hangingPunct="0">
              <a:lnSpc>
                <a:spcPct val="100000"/>
              </a:lnSpc>
              <a:spcBef>
                <a:spcPct val="0"/>
              </a:spcBef>
              <a:spcAft>
                <a:spcPct val="0"/>
              </a:spcAft>
              <a:buClrTx/>
              <a:buSzTx/>
              <a:buFontTx/>
              <a:buNone/>
              <a:tabLst/>
            </a:pPr>
            <a:r>
              <a:rPr lang="id-ID" altLang="en-US" sz="1400" b="1" dirty="0"/>
              <a:t>SpringToolSuite</a:t>
            </a: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582B164-CFFB-498C-A157-AF10BD0876B9}"/>
              </a:ext>
            </a:extLst>
          </p:cNvPr>
          <p:cNvSpPr>
            <a:spLocks noChangeArrowheads="1"/>
          </p:cNvSpPr>
          <p:nvPr/>
        </p:nvSpPr>
        <p:spPr bwMode="auto">
          <a:xfrm>
            <a:off x="1115616" y="3473747"/>
            <a:ext cx="18722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254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defTabSz="914400" rtl="0" eaLnBrk="0" fontAlgn="base" latinLnBrk="0" hangingPunct="0">
              <a:lnSpc>
                <a:spcPct val="100000"/>
              </a:lnSpc>
              <a:spcBef>
                <a:spcPct val="0"/>
              </a:spcBef>
              <a:spcAft>
                <a:spcPct val="0"/>
              </a:spcAft>
              <a:buClrTx/>
              <a:buSzTx/>
              <a:buFontTx/>
              <a:buNone/>
              <a:tabLst/>
            </a:pPr>
            <a:r>
              <a:rPr lang="id-ID" altLang="en-US" sz="1400" b="1" dirty="0"/>
              <a:t>Chrome DevTools</a:t>
            </a: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19D1E407-818B-4C7C-A788-1D07CD05BC1B}"/>
              </a:ext>
            </a:extLst>
          </p:cNvPr>
          <p:cNvPicPr>
            <a:picLocks noChangeAspect="1"/>
          </p:cNvPicPr>
          <p:nvPr/>
        </p:nvPicPr>
        <p:blipFill>
          <a:blip r:embed="rId6"/>
          <a:stretch>
            <a:fillRect/>
          </a:stretch>
        </p:blipFill>
        <p:spPr>
          <a:xfrm>
            <a:off x="4219218" y="3710667"/>
            <a:ext cx="4551846" cy="1366228"/>
          </a:xfrm>
          <a:prstGeom prst="rect">
            <a:avLst/>
          </a:prstGeom>
        </p:spPr>
      </p:pic>
      <p:sp>
        <p:nvSpPr>
          <p:cNvPr id="19" name="Rectangle 6">
            <a:extLst>
              <a:ext uri="{FF2B5EF4-FFF2-40B4-BE49-F238E27FC236}">
                <a16:creationId xmlns:a16="http://schemas.microsoft.com/office/drawing/2014/main" id="{728539AD-BD10-4000-95A4-304B25BB79AB}"/>
              </a:ext>
            </a:extLst>
          </p:cNvPr>
          <p:cNvSpPr>
            <a:spLocks noChangeArrowheads="1"/>
          </p:cNvSpPr>
          <p:nvPr/>
        </p:nvSpPr>
        <p:spPr bwMode="auto">
          <a:xfrm>
            <a:off x="5661036" y="3429000"/>
            <a:ext cx="1475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254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25438" algn="l" defTabSz="914400" rtl="0" eaLnBrk="0" fontAlgn="base" latinLnBrk="0" hangingPunct="0">
              <a:lnSpc>
                <a:spcPct val="100000"/>
              </a:lnSpc>
              <a:spcBef>
                <a:spcPct val="0"/>
              </a:spcBef>
              <a:spcAft>
                <a:spcPct val="0"/>
              </a:spcAft>
              <a:buClrTx/>
              <a:buSzTx/>
              <a:buFontTx/>
              <a:buNone/>
              <a:tabLst/>
            </a:pPr>
            <a:r>
              <a:rPr kumimoji="0" lang="id-ID" altLang="en-US" sz="1800" b="1" i="0" u="none" strike="noStrike" cap="none" normalizeH="0" baseline="0" dirty="0">
                <a:ln>
                  <a:noFill/>
                </a:ln>
                <a:solidFill>
                  <a:schemeClr val="tx1"/>
                </a:solidFill>
                <a:effectLst/>
                <a:latin typeface="Arial" panose="020B0604020202020204" pitchFamily="34" charset="0"/>
              </a:rPr>
              <a:t>NGROK</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22AD829E-BB45-4D89-AC69-4DB1309DAE59}"/>
              </a:ext>
            </a:extLst>
          </p:cNvPr>
          <p:cNvPicPr>
            <a:picLocks noChangeAspect="1"/>
          </p:cNvPicPr>
          <p:nvPr/>
        </p:nvPicPr>
        <p:blipFill>
          <a:blip r:embed="rId7"/>
          <a:stretch>
            <a:fillRect/>
          </a:stretch>
        </p:blipFill>
        <p:spPr>
          <a:xfrm>
            <a:off x="238968" y="5240210"/>
            <a:ext cx="5904656" cy="1395814"/>
          </a:xfrm>
          <a:prstGeom prst="rect">
            <a:avLst/>
          </a:prstGeom>
        </p:spPr>
      </p:pic>
      <p:sp>
        <p:nvSpPr>
          <p:cNvPr id="21" name="Rectangle 6">
            <a:extLst>
              <a:ext uri="{FF2B5EF4-FFF2-40B4-BE49-F238E27FC236}">
                <a16:creationId xmlns:a16="http://schemas.microsoft.com/office/drawing/2014/main" id="{BEBC1F8E-32AD-4527-B5A3-24C5BB9432F2}"/>
              </a:ext>
            </a:extLst>
          </p:cNvPr>
          <p:cNvSpPr>
            <a:spLocks noChangeArrowheads="1"/>
          </p:cNvSpPr>
          <p:nvPr/>
        </p:nvSpPr>
        <p:spPr bwMode="auto">
          <a:xfrm>
            <a:off x="6398586" y="5661025"/>
            <a:ext cx="15577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2543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l" defTabSz="914400" rtl="0" eaLnBrk="0" fontAlgn="base" latinLnBrk="0" hangingPunct="0">
              <a:lnSpc>
                <a:spcPct val="100000"/>
              </a:lnSpc>
              <a:spcBef>
                <a:spcPct val="0"/>
              </a:spcBef>
              <a:spcAft>
                <a:spcPct val="0"/>
              </a:spcAft>
              <a:buClrTx/>
              <a:buSzTx/>
              <a:buFontTx/>
              <a:buNone/>
              <a:tabLst/>
            </a:pPr>
            <a:r>
              <a:rPr kumimoji="0" lang="id-ID" altLang="en-US" sz="1800" b="1" i="0" u="none" strike="noStrike" cap="none" normalizeH="0" baseline="0" dirty="0">
                <a:ln>
                  <a:noFill/>
                </a:ln>
                <a:solidFill>
                  <a:schemeClr val="tx1"/>
                </a:solidFill>
                <a:effectLst/>
                <a:latin typeface="Arial" panose="020B0604020202020204" pitchFamily="34" charset="0"/>
              </a:rPr>
              <a:t>LambdaTest</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D12133-CA52-4149-A066-88D6EB05F981}"/>
              </a:ext>
            </a:extLst>
          </p:cNvPr>
          <p:cNvSpPr>
            <a:spLocks noGrp="1" noChangeArrowheads="1"/>
          </p:cNvSpPr>
          <p:nvPr>
            <p:ph type="title"/>
          </p:nvPr>
        </p:nvSpPr>
        <p:spPr>
          <a:xfrm>
            <a:off x="179388" y="404813"/>
            <a:ext cx="58213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800" b="0" dirty="0">
                <a:solidFill>
                  <a:srgbClr val="FFFFFF"/>
                </a:solidFill>
                <a:latin typeface="Arial" panose="020B0604020202020204" pitchFamily="34" charset="0"/>
                <a:ea typeface="ヒラギノ角ゴ Pro W3" charset="-128"/>
                <a:cs typeface="Arial" panose="020B0604020202020204" pitchFamily="34" charset="0"/>
              </a:rPr>
              <a:t>13. Project Results</a:t>
            </a:r>
          </a:p>
        </p:txBody>
      </p:sp>
      <p:sp>
        <p:nvSpPr>
          <p:cNvPr id="4" name="Rectangle 3">
            <a:extLst>
              <a:ext uri="{FF2B5EF4-FFF2-40B4-BE49-F238E27FC236}">
                <a16:creationId xmlns:a16="http://schemas.microsoft.com/office/drawing/2014/main" id="{6562DB64-5DFC-48AE-BF78-61965391DABC}"/>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US" sz="1800" dirty="0">
                <a:solidFill>
                  <a:schemeClr val="tx1"/>
                </a:solidFill>
              </a:rPr>
              <a:t>Provide </a:t>
            </a:r>
            <a:r>
              <a:rPr lang="en-US" dirty="0">
                <a:solidFill>
                  <a:schemeClr val="tx1"/>
                </a:solidFill>
              </a:rPr>
              <a:t>Screen Capture of </a:t>
            </a:r>
            <a:r>
              <a:rPr lang="en-US" sz="1800" dirty="0">
                <a:solidFill>
                  <a:schemeClr val="tx1"/>
                </a:solidFill>
              </a:rPr>
              <a:t>Developed Pages</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7D229E43-0BEE-41FB-BDF3-CDD034552DE5}"/>
              </a:ext>
            </a:extLst>
          </p:cNvPr>
          <p:cNvPicPr>
            <a:picLocks noChangeAspect="1"/>
          </p:cNvPicPr>
          <p:nvPr/>
        </p:nvPicPr>
        <p:blipFill>
          <a:blip r:embed="rId2"/>
          <a:stretch>
            <a:fillRect/>
          </a:stretch>
        </p:blipFill>
        <p:spPr>
          <a:xfrm>
            <a:off x="1642366" y="1556792"/>
            <a:ext cx="5859268" cy="5040000"/>
          </a:xfrm>
          <a:prstGeom prst="rect">
            <a:avLst/>
          </a:prstGeom>
        </p:spPr>
      </p:pic>
    </p:spTree>
    <p:extLst>
      <p:ext uri="{BB962C8B-B14F-4D97-AF65-F5344CB8AC3E}">
        <p14:creationId xmlns:p14="http://schemas.microsoft.com/office/powerpoint/2010/main" val="211573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C83FEB-F9AD-4931-B37B-18B83721D83F}"/>
              </a:ext>
            </a:extLst>
          </p:cNvPr>
          <p:cNvSpPr txBox="1">
            <a:spLocks noGrp="1" noChangeArrowheads="1"/>
          </p:cNvSpPr>
          <p:nvPr>
            <p:ph type="title"/>
          </p:nvPr>
        </p:nvSpPr>
        <p:spPr bwMode="auto">
          <a:xfrm>
            <a:off x="179388" y="404813"/>
            <a:ext cx="37445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l"/>
            <a:r>
              <a:rPr lang="en-US" altLang="en-US" sz="2800" b="0" dirty="0">
                <a:solidFill>
                  <a:srgbClr val="FFFFFF"/>
                </a:solidFill>
                <a:cs typeface="Arial" panose="020B0604020202020204" pitchFamily="34" charset="0"/>
              </a:rPr>
              <a:t>2. </a:t>
            </a:r>
            <a:r>
              <a:rPr lang="en-SG" altLang="en-US" sz="2800" b="0" dirty="0">
                <a:solidFill>
                  <a:schemeClr val="bg1"/>
                </a:solidFill>
              </a:rPr>
              <a:t>Business Process</a:t>
            </a:r>
            <a:endParaRPr lang="en-US" altLang="en-US" sz="2800" b="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E98FEF09-E1DD-4D69-85F8-460C8A182606}"/>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55600" lvl="2" algn="just">
              <a:lnSpc>
                <a:spcPts val="1300"/>
              </a:lnSpc>
              <a:spcBef>
                <a:spcPts val="400"/>
              </a:spcBef>
              <a:spcAft>
                <a:spcPts val="200"/>
              </a:spcAft>
              <a:buFont typeface="+mj-lt"/>
              <a:buAutoNum type="romanLcPeriod"/>
            </a:pPr>
            <a:r>
              <a:rPr lang="en-US" sz="16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Scenario 1 - Post Car</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id-ID"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1. To access the used car sales platform, type http://localhost:8080 into your browser.</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id-ID"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2. To register as a new user, click "Register" and provide your name, username, email address, and password.</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id-ID"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3. A registration success message with a link to the login page will be displayed to the user. 4. On the login page, enter your registered username and password.</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id-ID"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5. Following that, the user will view the main page with a list of all the cars listed by other users.</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id-ID"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6. To list a car for sale, click "Sell Now" on the homepage, enter the vehicle's name, model, price, make, year, registration date, and a photo, and then click "Post."</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id-ID"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7. A post success message with a link to the automobile detail page will be visible to the user.</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en-US" sz="16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 </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lvl="2" algn="just">
              <a:lnSpc>
                <a:spcPts val="1300"/>
              </a:lnSpc>
              <a:spcBef>
                <a:spcPts val="400"/>
              </a:spcBef>
              <a:spcAft>
                <a:spcPts val="200"/>
              </a:spcAft>
              <a:buFont typeface="+mj-lt"/>
              <a:buAutoNum type="romanLcPeriod"/>
            </a:pPr>
            <a:r>
              <a:rPr lang="en-US" sz="16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Scenario 2- </a:t>
            </a:r>
            <a:r>
              <a:rPr lang="id-ID" sz="16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Search Car</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id-ID"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1. To access the used car sales platform, type http://localhost:8080 into your browser.</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en-US"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2. To register as a new user, click "Register" and fill out the required fields (name, username, email, and password).</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en-US"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3. The user will get a notice that says "Register Success" and a link to the login page. 4. Log in using your registered username and password.</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en-US"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5. The user will next see the homepage, which includes a list of all the cars listed by other users.</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en-US"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6. The user can look for an automobile by using the search bar in the header.</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en-US"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7. The user can look up cars by make, model, price, and registration </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en-US"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8. Click "search" and type "car make year 1967"</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a:p>
            <a:pPr marL="355600" algn="just">
              <a:lnSpc>
                <a:spcPts val="1300"/>
              </a:lnSpc>
              <a:spcBef>
                <a:spcPts val="400"/>
              </a:spcBef>
              <a:spcAft>
                <a:spcPts val="200"/>
              </a:spcAft>
            </a:pPr>
            <a:r>
              <a:rPr lang="en-US" sz="1400" b="0" dirty="0">
                <a:solidFill>
                  <a:schemeClr val="tx1"/>
                </a:solidFill>
                <a:effectLst/>
                <a:latin typeface="Cambria" panose="02040503050406030204" pitchFamily="18" charset="0"/>
                <a:ea typeface="SimSun" panose="02010600030101010101" pitchFamily="2" charset="-122"/>
                <a:cs typeface="Arial" panose="020B0604020202020204" pitchFamily="34" charset="0"/>
              </a:rPr>
              <a:t>9. The user will see a page with all of the cars listed that match the search term.</a:t>
            </a:r>
            <a:endParaRPr lang="id-ID" sz="1050" b="1" dirty="0">
              <a:solidFill>
                <a:schemeClr val="tx1"/>
              </a:solidFill>
              <a:effectLst/>
              <a:latin typeface="Cambria" panose="02040503050406030204" pitchFamily="18"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35687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E55C-6D87-E27F-165A-57F6FBD87D62}"/>
              </a:ext>
            </a:extLst>
          </p:cNvPr>
          <p:cNvSpPr>
            <a:spLocks noGrp="1"/>
          </p:cNvSpPr>
          <p:nvPr>
            <p:ph type="title"/>
          </p:nvPr>
        </p:nvSpPr>
        <p:spPr/>
        <p:txBody>
          <a:bodyPr/>
          <a:lstStyle/>
          <a:p>
            <a:endParaRPr lang="en-ID"/>
          </a:p>
        </p:txBody>
      </p:sp>
      <p:sp>
        <p:nvSpPr>
          <p:cNvPr id="4" name="TextBox 3">
            <a:extLst>
              <a:ext uri="{FF2B5EF4-FFF2-40B4-BE49-F238E27FC236}">
                <a16:creationId xmlns:a16="http://schemas.microsoft.com/office/drawing/2014/main" id="{F23B4CB5-8257-0594-E527-E488F891766A}"/>
              </a:ext>
            </a:extLst>
          </p:cNvPr>
          <p:cNvSpPr txBox="1"/>
          <p:nvPr/>
        </p:nvSpPr>
        <p:spPr>
          <a:xfrm>
            <a:off x="18401" y="1106543"/>
            <a:ext cx="3617495" cy="646331"/>
          </a:xfrm>
          <a:prstGeom prst="rect">
            <a:avLst/>
          </a:prstGeom>
          <a:noFill/>
        </p:spPr>
        <p:txBody>
          <a:bodyPr wrap="square">
            <a:spAutoFit/>
          </a:bodyPr>
          <a:lstStyle/>
          <a:p>
            <a:pPr marL="285750" indent="-285750">
              <a:buFont typeface="Wingdings" panose="05000000000000000000" pitchFamily="2" charset="2"/>
              <a:buChar char="q"/>
              <a:defRPr/>
            </a:pPr>
            <a:r>
              <a:rPr lang="en-SG" dirty="0">
                <a:solidFill>
                  <a:schemeClr val="tx1"/>
                </a:solidFill>
              </a:rPr>
              <a:t>UI screenshot</a:t>
            </a:r>
          </a:p>
          <a:p>
            <a:pPr>
              <a:defRPr/>
            </a:pPr>
            <a:r>
              <a:rPr lang="en-US" sz="1800" b="0" dirty="0" err="1">
                <a:effectLst/>
                <a:latin typeface="Cambria" panose="02040503050406030204" pitchFamily="18" charset="0"/>
                <a:ea typeface="SimSun" panose="02010600030101010101" pitchFamily="2" charset="-122"/>
                <a:cs typeface="Arial" panose="020B0604020202020204" pitchFamily="34" charset="0"/>
              </a:rPr>
              <a:t>i</a:t>
            </a:r>
            <a:r>
              <a:rPr lang="en-US" sz="1800" b="0" dirty="0">
                <a:effectLst/>
                <a:latin typeface="Cambria" panose="02040503050406030204" pitchFamily="18" charset="0"/>
                <a:ea typeface="SimSun" panose="02010600030101010101" pitchFamily="2" charset="-122"/>
                <a:cs typeface="Arial" panose="020B0604020202020204" pitchFamily="34" charset="0"/>
              </a:rPr>
              <a:t>. Scenario – registration</a:t>
            </a:r>
            <a:endParaRPr lang="en-ID" sz="1800" b="1" dirty="0">
              <a:effectLst/>
              <a:latin typeface="Cambria" panose="02040503050406030204" pitchFamily="18" charset="0"/>
              <a:ea typeface="SimSun" panose="02010600030101010101" pitchFamily="2" charset="-122"/>
              <a:cs typeface="Arial" panose="020B0604020202020204" pitchFamily="34" charset="0"/>
            </a:endParaRPr>
          </a:p>
        </p:txBody>
      </p:sp>
      <p:pic>
        <p:nvPicPr>
          <p:cNvPr id="7" name="Picture 6">
            <a:extLst>
              <a:ext uri="{FF2B5EF4-FFF2-40B4-BE49-F238E27FC236}">
                <a16:creationId xmlns:a16="http://schemas.microsoft.com/office/drawing/2014/main" id="{CAEB810D-80CB-4DBC-A14D-23C73224E878}"/>
              </a:ext>
            </a:extLst>
          </p:cNvPr>
          <p:cNvPicPr>
            <a:picLocks noChangeAspect="1"/>
          </p:cNvPicPr>
          <p:nvPr/>
        </p:nvPicPr>
        <p:blipFill>
          <a:blip r:embed="rId2"/>
          <a:stretch>
            <a:fillRect/>
          </a:stretch>
        </p:blipFill>
        <p:spPr>
          <a:xfrm>
            <a:off x="2699792" y="1319064"/>
            <a:ext cx="6125254" cy="5134272"/>
          </a:xfrm>
          <a:prstGeom prst="rect">
            <a:avLst/>
          </a:prstGeom>
        </p:spPr>
      </p:pic>
    </p:spTree>
    <p:extLst>
      <p:ext uri="{BB962C8B-B14F-4D97-AF65-F5344CB8AC3E}">
        <p14:creationId xmlns:p14="http://schemas.microsoft.com/office/powerpoint/2010/main" val="313399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C4EC-D3C1-8DC7-15AB-074C5E33C46E}"/>
              </a:ext>
            </a:extLst>
          </p:cNvPr>
          <p:cNvSpPr>
            <a:spLocks noGrp="1"/>
          </p:cNvSpPr>
          <p:nvPr>
            <p:ph type="title"/>
          </p:nvPr>
        </p:nvSpPr>
        <p:spPr/>
        <p:txBody>
          <a:bodyPr/>
          <a:lstStyle/>
          <a:p>
            <a:endParaRPr lang="en-ID"/>
          </a:p>
        </p:txBody>
      </p:sp>
      <p:pic>
        <p:nvPicPr>
          <p:cNvPr id="5" name="Picture 4">
            <a:extLst>
              <a:ext uri="{FF2B5EF4-FFF2-40B4-BE49-F238E27FC236}">
                <a16:creationId xmlns:a16="http://schemas.microsoft.com/office/drawing/2014/main" id="{F1C189B9-C0F3-44EF-86FC-DA4841ABF9A3}"/>
              </a:ext>
            </a:extLst>
          </p:cNvPr>
          <p:cNvPicPr>
            <a:picLocks noChangeAspect="1"/>
          </p:cNvPicPr>
          <p:nvPr/>
        </p:nvPicPr>
        <p:blipFill>
          <a:blip r:embed="rId2"/>
          <a:stretch>
            <a:fillRect/>
          </a:stretch>
        </p:blipFill>
        <p:spPr>
          <a:xfrm>
            <a:off x="1334230" y="1165159"/>
            <a:ext cx="6406122" cy="5683910"/>
          </a:xfrm>
          <a:prstGeom prst="rect">
            <a:avLst/>
          </a:prstGeom>
        </p:spPr>
      </p:pic>
    </p:spTree>
    <p:extLst>
      <p:ext uri="{BB962C8B-B14F-4D97-AF65-F5344CB8AC3E}">
        <p14:creationId xmlns:p14="http://schemas.microsoft.com/office/powerpoint/2010/main" val="1284523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AFC3-AE5D-FEEA-1441-2B8C857F7054}"/>
              </a:ext>
            </a:extLst>
          </p:cNvPr>
          <p:cNvSpPr>
            <a:spLocks noGrp="1"/>
          </p:cNvSpPr>
          <p:nvPr>
            <p:ph type="title"/>
          </p:nvPr>
        </p:nvSpPr>
        <p:spPr/>
        <p:txBody>
          <a:bodyPr/>
          <a:lstStyle/>
          <a:p>
            <a:endParaRPr lang="en-ID"/>
          </a:p>
        </p:txBody>
      </p:sp>
      <p:sp>
        <p:nvSpPr>
          <p:cNvPr id="3" name="TextBox 2">
            <a:extLst>
              <a:ext uri="{FF2B5EF4-FFF2-40B4-BE49-F238E27FC236}">
                <a16:creationId xmlns:a16="http://schemas.microsoft.com/office/drawing/2014/main" id="{38F96346-4C0B-DEC8-9794-91B07F448B47}"/>
              </a:ext>
            </a:extLst>
          </p:cNvPr>
          <p:cNvSpPr txBox="1"/>
          <p:nvPr/>
        </p:nvSpPr>
        <p:spPr>
          <a:xfrm>
            <a:off x="0" y="1084094"/>
            <a:ext cx="2736303" cy="369332"/>
          </a:xfrm>
          <a:prstGeom prst="rect">
            <a:avLst/>
          </a:prstGeom>
          <a:noFill/>
        </p:spPr>
        <p:txBody>
          <a:bodyPr wrap="square" rtlCol="0">
            <a:spAutoFit/>
          </a:bodyPr>
          <a:lstStyle/>
          <a:p>
            <a:r>
              <a:rPr lang="en-SG" sz="1800" dirty="0">
                <a:effectLst/>
                <a:latin typeface="Calibri" panose="020F0502020204030204" pitchFamily="34" charset="0"/>
                <a:ea typeface="SimSun" panose="02010600030101010101" pitchFamily="2" charset="-122"/>
                <a:cs typeface="Arial" panose="020B0604020202020204" pitchFamily="34" charset="0"/>
              </a:rPr>
              <a:t>Scenario – post Scenario</a:t>
            </a:r>
            <a:endParaRPr lang="en-ID" dirty="0"/>
          </a:p>
        </p:txBody>
      </p:sp>
      <p:pic>
        <p:nvPicPr>
          <p:cNvPr id="6" name="Picture 5">
            <a:extLst>
              <a:ext uri="{FF2B5EF4-FFF2-40B4-BE49-F238E27FC236}">
                <a16:creationId xmlns:a16="http://schemas.microsoft.com/office/drawing/2014/main" id="{4E3FA681-055A-4316-A8DA-A03C9D6F0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00" y="1453426"/>
            <a:ext cx="5358558" cy="2623646"/>
          </a:xfrm>
          <a:prstGeom prst="rect">
            <a:avLst/>
          </a:prstGeom>
        </p:spPr>
      </p:pic>
      <p:pic>
        <p:nvPicPr>
          <p:cNvPr id="8" name="Picture 7">
            <a:extLst>
              <a:ext uri="{FF2B5EF4-FFF2-40B4-BE49-F238E27FC236}">
                <a16:creationId xmlns:a16="http://schemas.microsoft.com/office/drawing/2014/main" id="{29050D19-8F74-4870-BE33-8B8133C1A9BD}"/>
              </a:ext>
            </a:extLst>
          </p:cNvPr>
          <p:cNvPicPr>
            <a:picLocks noChangeAspect="1"/>
          </p:cNvPicPr>
          <p:nvPr/>
        </p:nvPicPr>
        <p:blipFill>
          <a:blip r:embed="rId3"/>
          <a:stretch>
            <a:fillRect/>
          </a:stretch>
        </p:blipFill>
        <p:spPr>
          <a:xfrm>
            <a:off x="5510258" y="1081790"/>
            <a:ext cx="3538220" cy="5435600"/>
          </a:xfrm>
          <a:prstGeom prst="rect">
            <a:avLst/>
          </a:prstGeom>
        </p:spPr>
      </p:pic>
    </p:spTree>
    <p:extLst>
      <p:ext uri="{BB962C8B-B14F-4D97-AF65-F5344CB8AC3E}">
        <p14:creationId xmlns:p14="http://schemas.microsoft.com/office/powerpoint/2010/main" val="180638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9EB6-A4DA-31AE-845D-DB8C4E021A82}"/>
              </a:ext>
            </a:extLst>
          </p:cNvPr>
          <p:cNvSpPr>
            <a:spLocks noGrp="1"/>
          </p:cNvSpPr>
          <p:nvPr>
            <p:ph type="title"/>
          </p:nvPr>
        </p:nvSpPr>
        <p:spPr/>
        <p:txBody>
          <a:bodyPr/>
          <a:lstStyle/>
          <a:p>
            <a:endParaRPr lang="en-ID"/>
          </a:p>
        </p:txBody>
      </p:sp>
      <p:pic>
        <p:nvPicPr>
          <p:cNvPr id="5" name="Picture 4">
            <a:extLst>
              <a:ext uri="{FF2B5EF4-FFF2-40B4-BE49-F238E27FC236}">
                <a16:creationId xmlns:a16="http://schemas.microsoft.com/office/drawing/2014/main" id="{D0598B3E-D6A7-4B02-A2A6-14DDFB9D2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840" y="1124744"/>
            <a:ext cx="6116320" cy="1437005"/>
          </a:xfrm>
          <a:prstGeom prst="rect">
            <a:avLst/>
          </a:prstGeom>
        </p:spPr>
      </p:pic>
      <p:pic>
        <p:nvPicPr>
          <p:cNvPr id="6" name="Picture 5">
            <a:extLst>
              <a:ext uri="{FF2B5EF4-FFF2-40B4-BE49-F238E27FC236}">
                <a16:creationId xmlns:a16="http://schemas.microsoft.com/office/drawing/2014/main" id="{C8687A47-EA7A-4341-8F80-380890965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40" y="2829470"/>
            <a:ext cx="6116320" cy="3021965"/>
          </a:xfrm>
          <a:prstGeom prst="rect">
            <a:avLst/>
          </a:prstGeom>
        </p:spPr>
      </p:pic>
    </p:spTree>
    <p:extLst>
      <p:ext uri="{BB962C8B-B14F-4D97-AF65-F5344CB8AC3E}">
        <p14:creationId xmlns:p14="http://schemas.microsoft.com/office/powerpoint/2010/main" val="28388324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0babb3f-4b83-4bd4-b00e-4acf958a406a" xsi:nil="true"/>
    <lcf76f155ced4ddcb4097134ff3c332f xmlns="d118d1a0-f5a0-4e12-83ce-6c845388533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75E9F97BC1B5458BF54EED01CD8DCC" ma:contentTypeVersion="13" ma:contentTypeDescription="Create a new document." ma:contentTypeScope="" ma:versionID="bde7b20f9a0781bc161b174d17587a3b">
  <xsd:schema xmlns:xsd="http://www.w3.org/2001/XMLSchema" xmlns:xs="http://www.w3.org/2001/XMLSchema" xmlns:p="http://schemas.microsoft.com/office/2006/metadata/properties" xmlns:ns2="d118d1a0-f5a0-4e12-83ce-6c8453885330" xmlns:ns3="c0babb3f-4b83-4bd4-b00e-4acf958a406a" targetNamespace="http://schemas.microsoft.com/office/2006/metadata/properties" ma:root="true" ma:fieldsID="e4d5efd487035f9b59f41f3f5a2a10ba" ns2:_="" ns3:_="">
    <xsd:import namespace="d118d1a0-f5a0-4e12-83ce-6c8453885330"/>
    <xsd:import namespace="c0babb3f-4b83-4bd4-b00e-4acf958a406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18d1a0-f5a0-4e12-83ce-6c84538853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0bf0ac1-f138-411d-9df9-4081be4fdb8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babb3f-4b83-4bd4-b00e-4acf958a406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0d88b2bf-274e-4f33-a410-37d88b11a109}" ma:internalName="TaxCatchAll" ma:showField="CatchAllData" ma:web="c0babb3f-4b83-4bd4-b00e-4acf958a406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F3EE97-662C-45BD-AEBD-57BE7DC9224B}">
  <ds:schemaRefs>
    <ds:schemaRef ds:uri="http://purl.org/dc/terms/"/>
    <ds:schemaRef ds:uri="http://purl.org/dc/dcmitype/"/>
    <ds:schemaRef ds:uri="http://schemas.microsoft.com/office/2006/documentManagement/types"/>
    <ds:schemaRef ds:uri="http://schemas.openxmlformats.org/package/2006/metadata/core-properties"/>
    <ds:schemaRef ds:uri="9590665a-f40a-4e2a-9bd7-359eb34129ed"/>
    <ds:schemaRef ds:uri="0deb1476-bece-4e13-bf35-82df09f35d79"/>
    <ds:schemaRef ds:uri="http://purl.org/dc/elements/1.1/"/>
    <ds:schemaRef ds:uri="http://schemas.microsoft.com/office/infopath/2007/PartnerControls"/>
    <ds:schemaRef ds:uri="http://schemas.microsoft.com/office/2006/metadata/properties"/>
    <ds:schemaRef ds:uri="http://www.w3.org/XML/1998/namespace"/>
    <ds:schemaRef ds:uri="c0babb3f-4b83-4bd4-b00e-4acf958a406a"/>
    <ds:schemaRef ds:uri="d118d1a0-f5a0-4e12-83ce-6c8453885330"/>
  </ds:schemaRefs>
</ds:datastoreItem>
</file>

<file path=customXml/itemProps2.xml><?xml version="1.0" encoding="utf-8"?>
<ds:datastoreItem xmlns:ds="http://schemas.openxmlformats.org/officeDocument/2006/customXml" ds:itemID="{EED86E39-5222-431C-A4EA-6ED95CF43F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18d1a0-f5a0-4e12-83ce-6c8453885330"/>
    <ds:schemaRef ds:uri="c0babb3f-4b83-4bd4-b00e-4acf958a40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D1BEA1-E5A9-49BA-A1DF-966B018453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45843</TotalTime>
  <Words>3402</Words>
  <Application>Microsoft Office PowerPoint</Application>
  <PresentationFormat>On-screen Show (4:3)</PresentationFormat>
  <Paragraphs>796</Paragraphs>
  <Slides>40</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40</vt:i4>
      </vt:variant>
    </vt:vector>
  </HeadingPairs>
  <TitlesOfParts>
    <vt:vector size="47" baseType="lpstr">
      <vt:lpstr>Arial</vt:lpstr>
      <vt:lpstr>Calibri</vt:lpstr>
      <vt:lpstr>Cambria</vt:lpstr>
      <vt:lpstr>Wingdings</vt:lpstr>
      <vt:lpstr>Office Theme</vt:lpstr>
      <vt:lpstr>1_Office Theme</vt:lpstr>
      <vt:lpstr>2_Office Theme</vt:lpstr>
      <vt:lpstr>Design, Develop, Implement, Test &amp; Document Used Car Sales Portal Website</vt:lpstr>
      <vt:lpstr>Contents</vt:lpstr>
      <vt:lpstr>Contents</vt:lpstr>
      <vt:lpstr>PowerPoint Presentation</vt:lpstr>
      <vt:lpstr>2. Business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Risk Based Testing Strategies</vt:lpstr>
      <vt:lpstr>6. Risk Based Testing Strategies</vt:lpstr>
      <vt:lpstr>PowerPoint Presentation</vt:lpstr>
      <vt:lpstr>PowerPoint Presentation</vt:lpstr>
      <vt:lpstr>8. Security Testing</vt:lpstr>
      <vt:lpstr>9. Test plans and Test cases</vt:lpstr>
      <vt:lpstr>PowerPoint Presentation</vt:lpstr>
      <vt:lpstr>PowerPoint Presentation</vt:lpstr>
      <vt:lpstr>PowerPoint Presentation</vt:lpstr>
      <vt:lpstr>PowerPoint Presentation</vt:lpstr>
      <vt:lpstr>PowerPoint Presentation</vt:lpstr>
      <vt:lpstr>PowerPoint Presentation</vt:lpstr>
      <vt:lpstr>10. Logs of Test Results </vt:lpstr>
      <vt:lpstr>10. Logs of Test Results </vt:lpstr>
      <vt:lpstr>11.Modification of fail test cases</vt:lpstr>
      <vt:lpstr>PowerPoint Presentation</vt:lpstr>
      <vt:lpstr>PowerPoint Presentation</vt:lpstr>
      <vt:lpstr>11.Modification of fail test cases</vt:lpstr>
      <vt:lpstr>12. Project Results</vt:lpstr>
      <vt:lpstr>13. Project Results</vt:lpstr>
      <vt:lpstr>13. Project Results</vt:lpstr>
      <vt:lpstr>13. Project Results</vt:lpstr>
      <vt:lpstr>13. Project Results</vt:lpstr>
      <vt:lpstr>13. Project Results</vt:lpstr>
      <vt:lpstr>13. Project Results</vt:lpstr>
      <vt:lpstr>13. Project Results</vt:lpstr>
      <vt:lpstr>13. Project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Agung Yuda Pratama  - bdse-0922-076</cp:lastModifiedBy>
  <cp:revision>1751</cp:revision>
  <cp:lastPrinted>2015-07-27T02:04:21Z</cp:lastPrinted>
  <dcterms:created xsi:type="dcterms:W3CDTF">2012-01-26T10:45:43Z</dcterms:created>
  <dcterms:modified xsi:type="dcterms:W3CDTF">2023-05-09T09:46:50Z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0x010100FA64D07D6B073C48B0E31CF5FE851CF3</vt:lpwstr>
  </property>
  <property fmtid="{D5CDD505-2E9C-101B-9397-08002B2CF9AE}" pid="3" name="MediaServiceImageTags">
    <vt:lpwstr/>
  </property>
</Properties>
</file>